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handoutMasterIdLst>
    <p:handoutMasterId r:id="rId44"/>
  </p:handoutMasterIdLst>
  <p:sldIdLst>
    <p:sldId id="257" r:id="rId2"/>
    <p:sldId id="326" r:id="rId3"/>
    <p:sldId id="262" r:id="rId4"/>
    <p:sldId id="270" r:id="rId5"/>
    <p:sldId id="271" r:id="rId6"/>
    <p:sldId id="263" r:id="rId7"/>
    <p:sldId id="272" r:id="rId8"/>
    <p:sldId id="273" r:id="rId9"/>
    <p:sldId id="274" r:id="rId10"/>
    <p:sldId id="276" r:id="rId11"/>
    <p:sldId id="275" r:id="rId12"/>
    <p:sldId id="325" r:id="rId13"/>
    <p:sldId id="279" r:id="rId14"/>
    <p:sldId id="298" r:id="rId15"/>
    <p:sldId id="278" r:id="rId16"/>
    <p:sldId id="280" r:id="rId17"/>
    <p:sldId id="281" r:id="rId18"/>
    <p:sldId id="282" r:id="rId19"/>
    <p:sldId id="264" r:id="rId20"/>
    <p:sldId id="286" r:id="rId21"/>
    <p:sldId id="268" r:id="rId22"/>
    <p:sldId id="283" r:id="rId23"/>
    <p:sldId id="285" r:id="rId24"/>
    <p:sldId id="287" r:id="rId25"/>
    <p:sldId id="265" r:id="rId26"/>
    <p:sldId id="269" r:id="rId27"/>
    <p:sldId id="288" r:id="rId28"/>
    <p:sldId id="290" r:id="rId29"/>
    <p:sldId id="289" r:id="rId30"/>
    <p:sldId id="299" r:id="rId31"/>
    <p:sldId id="291" r:id="rId32"/>
    <p:sldId id="317" r:id="rId33"/>
    <p:sldId id="319" r:id="rId34"/>
    <p:sldId id="297" r:id="rId35"/>
    <p:sldId id="323" r:id="rId36"/>
    <p:sldId id="320" r:id="rId37"/>
    <p:sldId id="321" r:id="rId38"/>
    <p:sldId id="296" r:id="rId39"/>
    <p:sldId id="322" r:id="rId40"/>
    <p:sldId id="293" r:id="rId41"/>
    <p:sldId id="267" r:id="rId4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C5BD1-9E63-219B-58B4-8DA64FC10CC6}" name="Caitlin Stene" initials="CS" userId="S::cstene@cityofsunprairie.com::8df269c9-1ad1-4bab-96c4-a3248f27cb83" providerId="AD"/>
  <p188:author id="{DD5A6CFC-6677-64AC-4359-0CA749283B52}" name="Taylor Brown" initials="TB" userId="S::tbrown@cityofsunprairie.com::57c51288-2b7a-4874-b3f3-9bd458dc97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94"/>
  </p:normalViewPr>
  <p:slideViewPr>
    <p:cSldViewPr snapToGrid="0">
      <p:cViewPr varScale="1">
        <p:scale>
          <a:sx n="96" d="100"/>
          <a:sy n="96" d="100"/>
        </p:scale>
        <p:origin x="508" y="5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Sun Prairie Population Growth</a:t>
            </a:r>
          </a:p>
        </c:rich>
      </c:tx>
      <c:layout>
        <c:manualLayout>
          <c:xMode val="edge"/>
          <c:yMode val="edge"/>
          <c:x val="3.1715223097112895E-2"/>
          <c:y val="2.777777777777777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'Economic Data Sch 15'!$D$54:$D$63</c:f>
              <c:strCache>
                <c:ptCount val="10"/>
                <c:pt idx="0">
                  <c:v> 32,613 </c:v>
                </c:pt>
                <c:pt idx="1">
                  <c:v> 32,933 </c:v>
                </c:pt>
                <c:pt idx="2">
                  <c:v> 33,966 </c:v>
                </c:pt>
                <c:pt idx="3">
                  <c:v> 34,926 </c:v>
                </c:pt>
                <c:pt idx="4">
                  <c:v> 35,895 </c:v>
                </c:pt>
                <c:pt idx="5">
                  <c:v> 36,394 </c:v>
                </c:pt>
                <c:pt idx="6">
                  <c:v> 37,304 </c:v>
                </c:pt>
                <c:pt idx="7">
                  <c:v> 38,387 </c:v>
                </c:pt>
                <c:pt idx="8">
                  <c:v> 39,419 </c:v>
                </c:pt>
                <c:pt idx="9">
                  <c:v> 40,079 </c:v>
                </c:pt>
              </c:strCache>
            </c:strRef>
          </c:tx>
          <c:spPr>
            <a:solidFill>
              <a:schemeClr val="accent1"/>
            </a:solidFill>
            <a:ln>
              <a:noFill/>
            </a:ln>
            <a:effectLst/>
          </c:spPr>
          <c:invertIfNegative val="0"/>
          <c:cat>
            <c:numRef>
              <c:f>'Economic Data Sch 15'!$C$54:$C$63</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'Economic Data Sch 15'!$D$54:$D$63</c:f>
              <c:numCache>
                <c:formatCode>_(* #,##0_);_(* \(#,##0\);_(* "-"??_);_(@_)</c:formatCode>
                <c:ptCount val="10"/>
                <c:pt idx="0">
                  <c:v>32613</c:v>
                </c:pt>
                <c:pt idx="1">
                  <c:v>32933</c:v>
                </c:pt>
                <c:pt idx="2">
                  <c:v>33966</c:v>
                </c:pt>
                <c:pt idx="3">
                  <c:v>34926</c:v>
                </c:pt>
                <c:pt idx="4">
                  <c:v>35895</c:v>
                </c:pt>
                <c:pt idx="5">
                  <c:v>36394</c:v>
                </c:pt>
                <c:pt idx="6">
                  <c:v>37304</c:v>
                </c:pt>
                <c:pt idx="7">
                  <c:v>38387</c:v>
                </c:pt>
                <c:pt idx="8" formatCode="_(* #,##0_);_(* \(#,##0\);_(* &quot;-&quot;_);_(@_)">
                  <c:v>39419</c:v>
                </c:pt>
                <c:pt idx="9" formatCode="_(* #,##0_);_(* \(#,##0\);_(* &quot;-&quot;_);_(@_)">
                  <c:v>40079</c:v>
                </c:pt>
              </c:numCache>
            </c:numRef>
          </c:val>
          <c:extLst>
            <c:ext xmlns:c16="http://schemas.microsoft.com/office/drawing/2014/chart" uri="{C3380CC4-5D6E-409C-BE32-E72D297353CC}">
              <c16:uniqueId val="{00000000-4F9F-4374-B966-E35DEA433DAF}"/>
            </c:ext>
          </c:extLst>
        </c:ser>
        <c:dLbls>
          <c:showLegendKey val="0"/>
          <c:showVal val="0"/>
          <c:showCatName val="0"/>
          <c:showSerName val="0"/>
          <c:showPercent val="0"/>
          <c:showBubbleSize val="0"/>
        </c:dLbls>
        <c:gapWidth val="219"/>
        <c:overlap val="-27"/>
        <c:axId val="702219840"/>
        <c:axId val="702226400"/>
      </c:barChart>
      <c:catAx>
        <c:axId val="70221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2226400"/>
        <c:crosses val="autoZero"/>
        <c:auto val="1"/>
        <c:lblAlgn val="ctr"/>
        <c:lblOffset val="100"/>
        <c:noMultiLvlLbl val="0"/>
      </c:catAx>
      <c:valAx>
        <c:axId val="702226400"/>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2219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127955501605104"/>
          <c:y val="9.6196412948381452E-2"/>
          <c:w val="0.76507238707574965"/>
          <c:h val="0.80270227175988362"/>
        </c:manualLayout>
      </c:layout>
      <c:lineChart>
        <c:grouping val="standard"/>
        <c:varyColors val="0"/>
        <c:ser>
          <c:idx val="0"/>
          <c:order val="0"/>
          <c:tx>
            <c:strRef>
              <c:f>Sheet1!$B$24</c:f>
              <c:strCache>
                <c:ptCount val="1"/>
                <c:pt idx="0">
                  <c:v>Equalized Value</c:v>
                </c:pt>
              </c:strCache>
            </c:strRef>
          </c:tx>
          <c:spPr>
            <a:ln w="22225" cap="rnd" cmpd="sng" algn="ctr">
              <a:solidFill>
                <a:schemeClr val="accent2"/>
              </a:solidFill>
              <a:round/>
            </a:ln>
            <a:effectLst/>
          </c:spPr>
          <c:marker>
            <c:symbol val="none"/>
          </c:marker>
          <c:cat>
            <c:numRef>
              <c:f>Sheet1!$A$26:$A$35</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Sheet1!$B$26:$B$35</c:f>
              <c:numCache>
                <c:formatCode>_(* #,##0_);_(* \(#,##0\);_(* "-"??_);_(@_)</c:formatCode>
                <c:ptCount val="10"/>
                <c:pt idx="0">
                  <c:v>2772245800</c:v>
                </c:pt>
                <c:pt idx="1">
                  <c:v>2984707700</c:v>
                </c:pt>
                <c:pt idx="2">
                  <c:v>3310111700</c:v>
                </c:pt>
                <c:pt idx="3">
                  <c:v>3634094300</c:v>
                </c:pt>
                <c:pt idx="4">
                  <c:v>3864128900</c:v>
                </c:pt>
                <c:pt idx="5">
                  <c:v>4176130900</c:v>
                </c:pt>
                <c:pt idx="6">
                  <c:v>4767506600</c:v>
                </c:pt>
                <c:pt idx="7">
                  <c:v>5481682200</c:v>
                </c:pt>
                <c:pt idx="8">
                  <c:v>6077193700</c:v>
                </c:pt>
                <c:pt idx="9">
                  <c:v>6473743000</c:v>
                </c:pt>
              </c:numCache>
            </c:numRef>
          </c:val>
          <c:smooth val="0"/>
          <c:extLst>
            <c:ext xmlns:c16="http://schemas.microsoft.com/office/drawing/2014/chart" uri="{C3380CC4-5D6E-409C-BE32-E72D297353CC}">
              <c16:uniqueId val="{00000000-0FAE-4950-9239-CF644E97EA66}"/>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721363864"/>
        <c:axId val="721362880"/>
      </c:lineChart>
      <c:catAx>
        <c:axId val="72136386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721362880"/>
        <c:crosses val="autoZero"/>
        <c:auto val="1"/>
        <c:lblAlgn val="ctr"/>
        <c:lblOffset val="100"/>
        <c:noMultiLvlLbl val="0"/>
      </c:catAx>
      <c:valAx>
        <c:axId val="721362880"/>
        <c:scaling>
          <c:orientation val="minMax"/>
          <c:min val="2000000000"/>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721363864"/>
        <c:crosses val="autoZero"/>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chart>
  <c:spPr>
    <a:solidFill>
      <a:schemeClr val="lt1"/>
    </a:solid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218"/>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7CD-4B7A-B8AD-B7880AFD3596}"/>
              </c:ext>
            </c:extLst>
          </c:dPt>
          <c:dPt>
            <c:idx val="1"/>
            <c:bubble3D val="0"/>
            <c:spPr>
              <a:solidFill>
                <a:srgbClr val="FFCF01"/>
              </a:solidFill>
              <a:ln w="25400">
                <a:solidFill>
                  <a:schemeClr val="lt1"/>
                </a:solidFill>
              </a:ln>
              <a:effectLst/>
              <a:sp3d contourW="25400">
                <a:contourClr>
                  <a:schemeClr val="lt1"/>
                </a:contourClr>
              </a:sp3d>
            </c:spPr>
            <c:extLst>
              <c:ext xmlns:c16="http://schemas.microsoft.com/office/drawing/2014/chart" uri="{C3380CC4-5D6E-409C-BE32-E72D297353CC}">
                <c16:uniqueId val="{00000003-B7CD-4B7A-B8AD-B7880AFD3596}"/>
              </c:ext>
            </c:extLst>
          </c:dPt>
          <c:dPt>
            <c:idx val="2"/>
            <c:bubble3D val="0"/>
            <c:spPr>
              <a:solidFill>
                <a:srgbClr val="328284"/>
              </a:solidFill>
              <a:ln w="25400">
                <a:solidFill>
                  <a:schemeClr val="lt1"/>
                </a:solidFill>
              </a:ln>
              <a:effectLst/>
              <a:sp3d contourW="25400">
                <a:contourClr>
                  <a:schemeClr val="lt1"/>
                </a:contourClr>
              </a:sp3d>
            </c:spPr>
            <c:extLst>
              <c:ext xmlns:c16="http://schemas.microsoft.com/office/drawing/2014/chart" uri="{C3380CC4-5D6E-409C-BE32-E72D297353CC}">
                <c16:uniqueId val="{00000005-B7CD-4B7A-B8AD-B7880AFD3596}"/>
              </c:ext>
            </c:extLst>
          </c:dPt>
          <c:dPt>
            <c:idx val="3"/>
            <c:bubble3D val="0"/>
            <c:spPr>
              <a:solidFill>
                <a:srgbClr val="799B3E"/>
              </a:solidFill>
              <a:ln w="25400">
                <a:solidFill>
                  <a:schemeClr val="lt1"/>
                </a:solidFill>
              </a:ln>
              <a:effectLst/>
              <a:sp3d contourW="25400">
                <a:contourClr>
                  <a:schemeClr val="lt1"/>
                </a:contourClr>
              </a:sp3d>
            </c:spPr>
            <c:extLst>
              <c:ext xmlns:c16="http://schemas.microsoft.com/office/drawing/2014/chart" uri="{C3380CC4-5D6E-409C-BE32-E72D297353CC}">
                <c16:uniqueId val="{00000007-B7CD-4B7A-B8AD-B7880AFD3596}"/>
              </c:ext>
            </c:extLst>
          </c:dPt>
          <c:dLbls>
            <c:dLbl>
              <c:idx val="0"/>
              <c:layout>
                <c:manualLayout>
                  <c:x val="7.6385425131467122E-2"/>
                  <c:y val="7.93325471997159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CD-4B7A-B8AD-B7880AFD3596}"/>
                </c:ext>
              </c:extLst>
            </c:dLbl>
            <c:dLbl>
              <c:idx val="1"/>
              <c:layout>
                <c:manualLayout>
                  <c:x val="-3.2110977231048919E-3"/>
                  <c:y val="8.5343679866103691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7CD-4B7A-B8AD-B7880AFD3596}"/>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6="http://schemas.microsoft.com/office/drawing/2014/chart" uri="{C3380CC4-5D6E-409C-BE32-E72D297353CC}">
                  <c16:uniqueId val="{00000005-B7CD-4B7A-B8AD-B7880AFD3596}"/>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1"/>
              <c:showSerName val="0"/>
              <c:showPercent val="0"/>
              <c:showBubbleSize val="0"/>
              <c:extLst>
                <c:ext xmlns:c16="http://schemas.microsoft.com/office/drawing/2014/chart" uri="{C3380CC4-5D6E-409C-BE32-E72D297353CC}">
                  <c16:uniqueId val="{00000007-B7CD-4B7A-B8AD-B7880AFD3596}"/>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Sheet1!$A$3:$A$6</c:f>
              <c:strCache>
                <c:ptCount val="4"/>
                <c:pt idx="0">
                  <c:v>Agricultural</c:v>
                </c:pt>
                <c:pt idx="1">
                  <c:v>Manufacturing</c:v>
                </c:pt>
                <c:pt idx="2">
                  <c:v>Commercial</c:v>
                </c:pt>
                <c:pt idx="3">
                  <c:v>Residental</c:v>
                </c:pt>
              </c:strCache>
            </c:strRef>
          </c:cat>
          <c:val>
            <c:numRef>
              <c:f>Sheet1!$B$3:$B$6</c:f>
              <c:numCache>
                <c:formatCode>0.00%</c:formatCode>
                <c:ptCount val="4"/>
                <c:pt idx="0">
                  <c:v>0</c:v>
                </c:pt>
                <c:pt idx="1">
                  <c:v>1.4500000000000001E-2</c:v>
                </c:pt>
                <c:pt idx="2">
                  <c:v>0.32800000000000001</c:v>
                </c:pt>
                <c:pt idx="3">
                  <c:v>0.65749999999999997</c:v>
                </c:pt>
              </c:numCache>
            </c:numRef>
          </c:val>
          <c:extLst>
            <c:ext xmlns:c16="http://schemas.microsoft.com/office/drawing/2014/chart" uri="{C3380CC4-5D6E-409C-BE32-E72D297353CC}">
              <c16:uniqueId val="{00000008-B7CD-4B7A-B8AD-B7880AFD3596}"/>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2934A2-6A35-4DAB-8C89-DCA5568F2D40}"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8FFDDBF6-3730-46E4-8A60-FAFE3F18E24C}">
      <dgm:prSet/>
      <dgm:spPr/>
      <dgm:t>
        <a:bodyPr/>
        <a:lstStyle/>
        <a:p>
          <a:r>
            <a:rPr lang="en-US" dirty="0">
              <a:latin typeface="Montserrat" panose="00000500000000000000" pitchFamily="2" charset="0"/>
            </a:rPr>
            <a:t>General Liability</a:t>
          </a:r>
        </a:p>
      </dgm:t>
    </dgm:pt>
    <dgm:pt modelId="{1CA1F9F2-8860-4721-8883-5038E3E64AC7}" type="parTrans" cxnId="{CFA4B777-2534-42DE-9EDD-D08E053ADAF8}">
      <dgm:prSet/>
      <dgm:spPr/>
      <dgm:t>
        <a:bodyPr/>
        <a:lstStyle/>
        <a:p>
          <a:endParaRPr lang="en-US"/>
        </a:p>
      </dgm:t>
    </dgm:pt>
    <dgm:pt modelId="{6A1F6E3F-1444-4E1F-8BE9-838F3617CBF0}" type="sibTrans" cxnId="{CFA4B777-2534-42DE-9EDD-D08E053ADAF8}">
      <dgm:prSet/>
      <dgm:spPr/>
      <dgm:t>
        <a:bodyPr/>
        <a:lstStyle/>
        <a:p>
          <a:endParaRPr lang="en-US"/>
        </a:p>
      </dgm:t>
    </dgm:pt>
    <dgm:pt modelId="{EA5DA590-7E80-465E-9ADD-A1905213B7E4}">
      <dgm:prSet/>
      <dgm:spPr/>
      <dgm:t>
        <a:bodyPr/>
        <a:lstStyle/>
        <a:p>
          <a:r>
            <a:rPr lang="en-US" dirty="0">
              <a:latin typeface="Montserrat" panose="00000500000000000000" pitchFamily="2" charset="0"/>
            </a:rPr>
            <a:t>Auto Physical Damage</a:t>
          </a:r>
        </a:p>
      </dgm:t>
    </dgm:pt>
    <dgm:pt modelId="{A702CDCF-218B-4A9A-B848-45F97A025D6B}" type="parTrans" cxnId="{361A36C6-3232-4996-9200-115BC42F74F7}">
      <dgm:prSet/>
      <dgm:spPr/>
      <dgm:t>
        <a:bodyPr/>
        <a:lstStyle/>
        <a:p>
          <a:endParaRPr lang="en-US"/>
        </a:p>
      </dgm:t>
    </dgm:pt>
    <dgm:pt modelId="{70C2E72F-EB03-4D1C-BCE1-89DFBC26C6CB}" type="sibTrans" cxnId="{361A36C6-3232-4996-9200-115BC42F74F7}">
      <dgm:prSet/>
      <dgm:spPr/>
      <dgm:t>
        <a:bodyPr/>
        <a:lstStyle/>
        <a:p>
          <a:endParaRPr lang="en-US"/>
        </a:p>
      </dgm:t>
    </dgm:pt>
    <dgm:pt modelId="{47CEA344-3203-473B-9674-5048D2869E64}">
      <dgm:prSet/>
      <dgm:spPr/>
      <dgm:t>
        <a:bodyPr/>
        <a:lstStyle/>
        <a:p>
          <a:r>
            <a:rPr lang="en-US" dirty="0">
              <a:latin typeface="Montserrat" panose="00000500000000000000" pitchFamily="2" charset="0"/>
            </a:rPr>
            <a:t>Auto Liability</a:t>
          </a:r>
        </a:p>
      </dgm:t>
    </dgm:pt>
    <dgm:pt modelId="{04A19D75-5FDC-458F-BC33-4080A47F7D37}" type="parTrans" cxnId="{EA2A46A3-ADF7-466C-880F-7A74C531E472}">
      <dgm:prSet/>
      <dgm:spPr/>
      <dgm:t>
        <a:bodyPr/>
        <a:lstStyle/>
        <a:p>
          <a:endParaRPr lang="en-US"/>
        </a:p>
      </dgm:t>
    </dgm:pt>
    <dgm:pt modelId="{2152881D-8C95-4E34-B875-C78DE4722854}" type="sibTrans" cxnId="{EA2A46A3-ADF7-466C-880F-7A74C531E472}">
      <dgm:prSet/>
      <dgm:spPr/>
      <dgm:t>
        <a:bodyPr/>
        <a:lstStyle/>
        <a:p>
          <a:endParaRPr lang="en-US"/>
        </a:p>
      </dgm:t>
    </dgm:pt>
    <dgm:pt modelId="{4A6C2AFD-66CE-470B-9C25-776C3676D82E}">
      <dgm:prSet/>
      <dgm:spPr/>
      <dgm:t>
        <a:bodyPr/>
        <a:lstStyle/>
        <a:p>
          <a:r>
            <a:rPr lang="en-US" dirty="0">
              <a:latin typeface="Montserrat" panose="00000500000000000000" pitchFamily="2" charset="0"/>
            </a:rPr>
            <a:t>Employment Practices Liability</a:t>
          </a:r>
        </a:p>
      </dgm:t>
    </dgm:pt>
    <dgm:pt modelId="{D8D14033-BFAD-4288-A2B5-4396EBF7292B}" type="parTrans" cxnId="{0EE4E22E-7A2E-44A2-8531-107B0FCE8C64}">
      <dgm:prSet/>
      <dgm:spPr/>
      <dgm:t>
        <a:bodyPr/>
        <a:lstStyle/>
        <a:p>
          <a:endParaRPr lang="en-US"/>
        </a:p>
      </dgm:t>
    </dgm:pt>
    <dgm:pt modelId="{E06292BD-4E83-4806-8023-4407B1119D5C}" type="sibTrans" cxnId="{0EE4E22E-7A2E-44A2-8531-107B0FCE8C64}">
      <dgm:prSet/>
      <dgm:spPr/>
      <dgm:t>
        <a:bodyPr/>
        <a:lstStyle/>
        <a:p>
          <a:endParaRPr lang="en-US"/>
        </a:p>
      </dgm:t>
    </dgm:pt>
    <dgm:pt modelId="{2C12DE95-83D0-46DD-BBD7-47D09922240D}">
      <dgm:prSet/>
      <dgm:spPr/>
      <dgm:t>
        <a:bodyPr/>
        <a:lstStyle/>
        <a:p>
          <a:r>
            <a:rPr lang="en-US">
              <a:latin typeface="Montserrat" panose="00000500000000000000" pitchFamily="2" charset="0"/>
            </a:rPr>
            <a:t>Discrimination</a:t>
          </a:r>
        </a:p>
      </dgm:t>
    </dgm:pt>
    <dgm:pt modelId="{21F828EE-148E-4318-A793-C1296A02C511}" type="parTrans" cxnId="{B4DEBF30-7DEA-4C2E-BDCC-2C0550C8FEE3}">
      <dgm:prSet/>
      <dgm:spPr/>
      <dgm:t>
        <a:bodyPr/>
        <a:lstStyle/>
        <a:p>
          <a:endParaRPr lang="en-US"/>
        </a:p>
      </dgm:t>
    </dgm:pt>
    <dgm:pt modelId="{C819DF6A-63E9-4DB5-B18B-7E8010170A10}" type="sibTrans" cxnId="{B4DEBF30-7DEA-4C2E-BDCC-2C0550C8FEE3}">
      <dgm:prSet/>
      <dgm:spPr/>
      <dgm:t>
        <a:bodyPr/>
        <a:lstStyle/>
        <a:p>
          <a:endParaRPr lang="en-US"/>
        </a:p>
      </dgm:t>
    </dgm:pt>
    <dgm:pt modelId="{C1BF7BB1-634F-42F1-BBC4-F49A9DB4C160}">
      <dgm:prSet/>
      <dgm:spPr/>
      <dgm:t>
        <a:bodyPr/>
        <a:lstStyle/>
        <a:p>
          <a:r>
            <a:rPr lang="en-US">
              <a:latin typeface="Montserrat" panose="00000500000000000000" pitchFamily="2" charset="0"/>
            </a:rPr>
            <a:t>Cybersecurity</a:t>
          </a:r>
        </a:p>
      </dgm:t>
    </dgm:pt>
    <dgm:pt modelId="{FFF4EA33-1988-4A1B-B820-DD3B26A9ACCD}" type="parTrans" cxnId="{45486218-0304-41CC-BC84-D655BBB3FBE4}">
      <dgm:prSet/>
      <dgm:spPr/>
      <dgm:t>
        <a:bodyPr/>
        <a:lstStyle/>
        <a:p>
          <a:endParaRPr lang="en-US"/>
        </a:p>
      </dgm:t>
    </dgm:pt>
    <dgm:pt modelId="{ED83B530-BE5B-46EC-A72D-394ABECCAAB4}" type="sibTrans" cxnId="{45486218-0304-41CC-BC84-D655BBB3FBE4}">
      <dgm:prSet/>
      <dgm:spPr/>
      <dgm:t>
        <a:bodyPr/>
        <a:lstStyle/>
        <a:p>
          <a:endParaRPr lang="en-US"/>
        </a:p>
      </dgm:t>
    </dgm:pt>
    <dgm:pt modelId="{7C5C9294-C697-4A1B-85A9-EB1584A8D629}">
      <dgm:prSet/>
      <dgm:spPr/>
      <dgm:t>
        <a:bodyPr/>
        <a:lstStyle/>
        <a:p>
          <a:r>
            <a:rPr lang="en-US">
              <a:latin typeface="Montserrat" panose="00000500000000000000" pitchFamily="2" charset="0"/>
            </a:rPr>
            <a:t>Professional</a:t>
          </a:r>
        </a:p>
      </dgm:t>
    </dgm:pt>
    <dgm:pt modelId="{F23567C9-8816-4606-9725-9059B350A479}" type="parTrans" cxnId="{2DED77D8-F685-478E-8FC0-0F8ED472191A}">
      <dgm:prSet/>
      <dgm:spPr/>
      <dgm:t>
        <a:bodyPr/>
        <a:lstStyle/>
        <a:p>
          <a:endParaRPr lang="en-US"/>
        </a:p>
      </dgm:t>
    </dgm:pt>
    <dgm:pt modelId="{5D55424F-0E45-4288-A42D-BB2F1BD1C7F9}" type="sibTrans" cxnId="{2DED77D8-F685-478E-8FC0-0F8ED472191A}">
      <dgm:prSet/>
      <dgm:spPr/>
      <dgm:t>
        <a:bodyPr/>
        <a:lstStyle/>
        <a:p>
          <a:endParaRPr lang="en-US"/>
        </a:p>
      </dgm:t>
    </dgm:pt>
    <dgm:pt modelId="{0F8ABC93-2FE6-4863-A6FC-5C837A5D1107}">
      <dgm:prSet/>
      <dgm:spPr/>
      <dgm:t>
        <a:bodyPr/>
        <a:lstStyle/>
        <a:p>
          <a:r>
            <a:rPr lang="en-US">
              <a:latin typeface="Montserrat" panose="00000500000000000000" pitchFamily="2" charset="0"/>
            </a:rPr>
            <a:t>Property</a:t>
          </a:r>
        </a:p>
      </dgm:t>
    </dgm:pt>
    <dgm:pt modelId="{8ACF1739-6902-45AE-AEA4-8D52B86C8452}" type="parTrans" cxnId="{2C986D2D-A353-4060-8F9B-5F0A14F1DA9E}">
      <dgm:prSet/>
      <dgm:spPr/>
      <dgm:t>
        <a:bodyPr/>
        <a:lstStyle/>
        <a:p>
          <a:endParaRPr lang="en-US"/>
        </a:p>
      </dgm:t>
    </dgm:pt>
    <dgm:pt modelId="{C97C94DD-034E-4162-98D1-2649C59D92C5}" type="sibTrans" cxnId="{2C986D2D-A353-4060-8F9B-5F0A14F1DA9E}">
      <dgm:prSet/>
      <dgm:spPr/>
      <dgm:t>
        <a:bodyPr/>
        <a:lstStyle/>
        <a:p>
          <a:endParaRPr lang="en-US"/>
        </a:p>
      </dgm:t>
    </dgm:pt>
    <dgm:pt modelId="{4998D492-B237-423E-8506-B4C7465C5CA1}" type="pres">
      <dgm:prSet presAssocID="{662934A2-6A35-4DAB-8C89-DCA5568F2D40}" presName="diagram" presStyleCnt="0">
        <dgm:presLayoutVars>
          <dgm:dir/>
          <dgm:resizeHandles val="exact"/>
        </dgm:presLayoutVars>
      </dgm:prSet>
      <dgm:spPr/>
    </dgm:pt>
    <dgm:pt modelId="{BF001B94-67A4-44BE-B834-DA963FB5EB1B}" type="pres">
      <dgm:prSet presAssocID="{8FFDDBF6-3730-46E4-8A60-FAFE3F18E24C}" presName="node" presStyleLbl="node1" presStyleIdx="0" presStyleCnt="8">
        <dgm:presLayoutVars>
          <dgm:bulletEnabled val="1"/>
        </dgm:presLayoutVars>
      </dgm:prSet>
      <dgm:spPr/>
    </dgm:pt>
    <dgm:pt modelId="{13BAB1C8-6228-4737-B0E0-C44CC13FAF65}" type="pres">
      <dgm:prSet presAssocID="{6A1F6E3F-1444-4E1F-8BE9-838F3617CBF0}" presName="sibTrans" presStyleCnt="0"/>
      <dgm:spPr/>
    </dgm:pt>
    <dgm:pt modelId="{E59CD9B2-5105-4B64-AA39-2A8A468B5977}" type="pres">
      <dgm:prSet presAssocID="{EA5DA590-7E80-465E-9ADD-A1905213B7E4}" presName="node" presStyleLbl="node1" presStyleIdx="1" presStyleCnt="8">
        <dgm:presLayoutVars>
          <dgm:bulletEnabled val="1"/>
        </dgm:presLayoutVars>
      </dgm:prSet>
      <dgm:spPr/>
    </dgm:pt>
    <dgm:pt modelId="{8F89EE31-1B74-4E30-AAD1-3F86C351E17B}" type="pres">
      <dgm:prSet presAssocID="{70C2E72F-EB03-4D1C-BCE1-89DFBC26C6CB}" presName="sibTrans" presStyleCnt="0"/>
      <dgm:spPr/>
    </dgm:pt>
    <dgm:pt modelId="{A4403774-69E3-464B-B637-1F4650EED81D}" type="pres">
      <dgm:prSet presAssocID="{47CEA344-3203-473B-9674-5048D2869E64}" presName="node" presStyleLbl="node1" presStyleIdx="2" presStyleCnt="8">
        <dgm:presLayoutVars>
          <dgm:bulletEnabled val="1"/>
        </dgm:presLayoutVars>
      </dgm:prSet>
      <dgm:spPr/>
    </dgm:pt>
    <dgm:pt modelId="{A082F00B-856E-417D-BB49-D4847BBB90E4}" type="pres">
      <dgm:prSet presAssocID="{2152881D-8C95-4E34-B875-C78DE4722854}" presName="sibTrans" presStyleCnt="0"/>
      <dgm:spPr/>
    </dgm:pt>
    <dgm:pt modelId="{E65F548F-8C10-4058-BF9C-7C05695AA0E7}" type="pres">
      <dgm:prSet presAssocID="{4A6C2AFD-66CE-470B-9C25-776C3676D82E}" presName="node" presStyleLbl="node1" presStyleIdx="3" presStyleCnt="8">
        <dgm:presLayoutVars>
          <dgm:bulletEnabled val="1"/>
        </dgm:presLayoutVars>
      </dgm:prSet>
      <dgm:spPr/>
    </dgm:pt>
    <dgm:pt modelId="{FF098734-CBA6-4374-8936-F10CFB871ED9}" type="pres">
      <dgm:prSet presAssocID="{E06292BD-4E83-4806-8023-4407B1119D5C}" presName="sibTrans" presStyleCnt="0"/>
      <dgm:spPr/>
    </dgm:pt>
    <dgm:pt modelId="{F7764BDF-EE8B-4C5B-994A-967F9675E354}" type="pres">
      <dgm:prSet presAssocID="{2C12DE95-83D0-46DD-BBD7-47D09922240D}" presName="node" presStyleLbl="node1" presStyleIdx="4" presStyleCnt="8">
        <dgm:presLayoutVars>
          <dgm:bulletEnabled val="1"/>
        </dgm:presLayoutVars>
      </dgm:prSet>
      <dgm:spPr/>
    </dgm:pt>
    <dgm:pt modelId="{E0362CF7-20BA-42CB-8DD2-78439818951B}" type="pres">
      <dgm:prSet presAssocID="{C819DF6A-63E9-4DB5-B18B-7E8010170A10}" presName="sibTrans" presStyleCnt="0"/>
      <dgm:spPr/>
    </dgm:pt>
    <dgm:pt modelId="{87D1A115-F00B-41A0-ABAE-DC2855C3F335}" type="pres">
      <dgm:prSet presAssocID="{C1BF7BB1-634F-42F1-BBC4-F49A9DB4C160}" presName="node" presStyleLbl="node1" presStyleIdx="5" presStyleCnt="8">
        <dgm:presLayoutVars>
          <dgm:bulletEnabled val="1"/>
        </dgm:presLayoutVars>
      </dgm:prSet>
      <dgm:spPr/>
    </dgm:pt>
    <dgm:pt modelId="{3CFF3A91-31CD-4178-AAC8-CEB546F160BC}" type="pres">
      <dgm:prSet presAssocID="{ED83B530-BE5B-46EC-A72D-394ABECCAAB4}" presName="sibTrans" presStyleCnt="0"/>
      <dgm:spPr/>
    </dgm:pt>
    <dgm:pt modelId="{12185450-906E-471E-8765-D34C75C5CDE1}" type="pres">
      <dgm:prSet presAssocID="{7C5C9294-C697-4A1B-85A9-EB1584A8D629}" presName="node" presStyleLbl="node1" presStyleIdx="6" presStyleCnt="8">
        <dgm:presLayoutVars>
          <dgm:bulletEnabled val="1"/>
        </dgm:presLayoutVars>
      </dgm:prSet>
      <dgm:spPr/>
    </dgm:pt>
    <dgm:pt modelId="{6A014187-03F2-4E72-BDB7-97CC0205953C}" type="pres">
      <dgm:prSet presAssocID="{5D55424F-0E45-4288-A42D-BB2F1BD1C7F9}" presName="sibTrans" presStyleCnt="0"/>
      <dgm:spPr/>
    </dgm:pt>
    <dgm:pt modelId="{844A962F-854A-4C43-A457-DF09E94D5EA9}" type="pres">
      <dgm:prSet presAssocID="{0F8ABC93-2FE6-4863-A6FC-5C837A5D1107}" presName="node" presStyleLbl="node1" presStyleIdx="7" presStyleCnt="8">
        <dgm:presLayoutVars>
          <dgm:bulletEnabled val="1"/>
        </dgm:presLayoutVars>
      </dgm:prSet>
      <dgm:spPr/>
    </dgm:pt>
  </dgm:ptLst>
  <dgm:cxnLst>
    <dgm:cxn modelId="{F557AF0F-0FF3-4420-B0D2-4F989B98DAF8}" type="presOf" srcId="{C1BF7BB1-634F-42F1-BBC4-F49A9DB4C160}" destId="{87D1A115-F00B-41A0-ABAE-DC2855C3F335}" srcOrd="0" destOrd="0" presId="urn:microsoft.com/office/officeart/2005/8/layout/default"/>
    <dgm:cxn modelId="{45486218-0304-41CC-BC84-D655BBB3FBE4}" srcId="{662934A2-6A35-4DAB-8C89-DCA5568F2D40}" destId="{C1BF7BB1-634F-42F1-BBC4-F49A9DB4C160}" srcOrd="5" destOrd="0" parTransId="{FFF4EA33-1988-4A1B-B820-DD3B26A9ACCD}" sibTransId="{ED83B530-BE5B-46EC-A72D-394ABECCAAB4}"/>
    <dgm:cxn modelId="{2C986D2D-A353-4060-8F9B-5F0A14F1DA9E}" srcId="{662934A2-6A35-4DAB-8C89-DCA5568F2D40}" destId="{0F8ABC93-2FE6-4863-A6FC-5C837A5D1107}" srcOrd="7" destOrd="0" parTransId="{8ACF1739-6902-45AE-AEA4-8D52B86C8452}" sibTransId="{C97C94DD-034E-4162-98D1-2649C59D92C5}"/>
    <dgm:cxn modelId="{0EE4E22E-7A2E-44A2-8531-107B0FCE8C64}" srcId="{662934A2-6A35-4DAB-8C89-DCA5568F2D40}" destId="{4A6C2AFD-66CE-470B-9C25-776C3676D82E}" srcOrd="3" destOrd="0" parTransId="{D8D14033-BFAD-4288-A2B5-4396EBF7292B}" sibTransId="{E06292BD-4E83-4806-8023-4407B1119D5C}"/>
    <dgm:cxn modelId="{B4DEBF30-7DEA-4C2E-BDCC-2C0550C8FEE3}" srcId="{662934A2-6A35-4DAB-8C89-DCA5568F2D40}" destId="{2C12DE95-83D0-46DD-BBD7-47D09922240D}" srcOrd="4" destOrd="0" parTransId="{21F828EE-148E-4318-A793-C1296A02C511}" sibTransId="{C819DF6A-63E9-4DB5-B18B-7E8010170A10}"/>
    <dgm:cxn modelId="{30BF0039-2C86-41BA-BAF1-C6C456028D46}" type="presOf" srcId="{47CEA344-3203-473B-9674-5048D2869E64}" destId="{A4403774-69E3-464B-B637-1F4650EED81D}" srcOrd="0" destOrd="0" presId="urn:microsoft.com/office/officeart/2005/8/layout/default"/>
    <dgm:cxn modelId="{D22BB047-34DC-49FF-9D97-8C7814F5AB94}" type="presOf" srcId="{662934A2-6A35-4DAB-8C89-DCA5568F2D40}" destId="{4998D492-B237-423E-8506-B4C7465C5CA1}" srcOrd="0" destOrd="0" presId="urn:microsoft.com/office/officeart/2005/8/layout/default"/>
    <dgm:cxn modelId="{CFA4B777-2534-42DE-9EDD-D08E053ADAF8}" srcId="{662934A2-6A35-4DAB-8C89-DCA5568F2D40}" destId="{8FFDDBF6-3730-46E4-8A60-FAFE3F18E24C}" srcOrd="0" destOrd="0" parTransId="{1CA1F9F2-8860-4721-8883-5038E3E64AC7}" sibTransId="{6A1F6E3F-1444-4E1F-8BE9-838F3617CBF0}"/>
    <dgm:cxn modelId="{483CEB84-D3F9-4FE3-8BAC-2122D9B3F5CD}" type="presOf" srcId="{7C5C9294-C697-4A1B-85A9-EB1584A8D629}" destId="{12185450-906E-471E-8765-D34C75C5CDE1}" srcOrd="0" destOrd="0" presId="urn:microsoft.com/office/officeart/2005/8/layout/default"/>
    <dgm:cxn modelId="{D33EBB86-67FC-46D3-9420-A9DDA3BB3F49}" type="presOf" srcId="{4A6C2AFD-66CE-470B-9C25-776C3676D82E}" destId="{E65F548F-8C10-4058-BF9C-7C05695AA0E7}" srcOrd="0" destOrd="0" presId="urn:microsoft.com/office/officeart/2005/8/layout/default"/>
    <dgm:cxn modelId="{84315C97-77EF-49A2-AB4F-6BB27BE58E39}" type="presOf" srcId="{EA5DA590-7E80-465E-9ADD-A1905213B7E4}" destId="{E59CD9B2-5105-4B64-AA39-2A8A468B5977}" srcOrd="0" destOrd="0" presId="urn:microsoft.com/office/officeart/2005/8/layout/default"/>
    <dgm:cxn modelId="{EA2A46A3-ADF7-466C-880F-7A74C531E472}" srcId="{662934A2-6A35-4DAB-8C89-DCA5568F2D40}" destId="{47CEA344-3203-473B-9674-5048D2869E64}" srcOrd="2" destOrd="0" parTransId="{04A19D75-5FDC-458F-BC33-4080A47F7D37}" sibTransId="{2152881D-8C95-4E34-B875-C78DE4722854}"/>
    <dgm:cxn modelId="{5C64B9B6-E756-4252-AEF4-4D931053E52A}" type="presOf" srcId="{8FFDDBF6-3730-46E4-8A60-FAFE3F18E24C}" destId="{BF001B94-67A4-44BE-B834-DA963FB5EB1B}" srcOrd="0" destOrd="0" presId="urn:microsoft.com/office/officeart/2005/8/layout/default"/>
    <dgm:cxn modelId="{361A36C6-3232-4996-9200-115BC42F74F7}" srcId="{662934A2-6A35-4DAB-8C89-DCA5568F2D40}" destId="{EA5DA590-7E80-465E-9ADD-A1905213B7E4}" srcOrd="1" destOrd="0" parTransId="{A702CDCF-218B-4A9A-B848-45F97A025D6B}" sibTransId="{70C2E72F-EB03-4D1C-BCE1-89DFBC26C6CB}"/>
    <dgm:cxn modelId="{E33BDFCE-6103-4699-8766-1E863D2C1ACB}" type="presOf" srcId="{2C12DE95-83D0-46DD-BBD7-47D09922240D}" destId="{F7764BDF-EE8B-4C5B-994A-967F9675E354}" srcOrd="0" destOrd="0" presId="urn:microsoft.com/office/officeart/2005/8/layout/default"/>
    <dgm:cxn modelId="{2DED77D8-F685-478E-8FC0-0F8ED472191A}" srcId="{662934A2-6A35-4DAB-8C89-DCA5568F2D40}" destId="{7C5C9294-C697-4A1B-85A9-EB1584A8D629}" srcOrd="6" destOrd="0" parTransId="{F23567C9-8816-4606-9725-9059B350A479}" sibTransId="{5D55424F-0E45-4288-A42D-BB2F1BD1C7F9}"/>
    <dgm:cxn modelId="{38869DD8-BB50-45C2-BD5A-2466433A9AAC}" type="presOf" srcId="{0F8ABC93-2FE6-4863-A6FC-5C837A5D1107}" destId="{844A962F-854A-4C43-A457-DF09E94D5EA9}" srcOrd="0" destOrd="0" presId="urn:microsoft.com/office/officeart/2005/8/layout/default"/>
    <dgm:cxn modelId="{7B2F2EDD-1C03-42E9-909E-AF0D5F6CA953}" type="presParOf" srcId="{4998D492-B237-423E-8506-B4C7465C5CA1}" destId="{BF001B94-67A4-44BE-B834-DA963FB5EB1B}" srcOrd="0" destOrd="0" presId="urn:microsoft.com/office/officeart/2005/8/layout/default"/>
    <dgm:cxn modelId="{98A1557C-5C3D-4B96-8964-0E4F8D444EC8}" type="presParOf" srcId="{4998D492-B237-423E-8506-B4C7465C5CA1}" destId="{13BAB1C8-6228-4737-B0E0-C44CC13FAF65}" srcOrd="1" destOrd="0" presId="urn:microsoft.com/office/officeart/2005/8/layout/default"/>
    <dgm:cxn modelId="{E55A1C27-6F0E-4265-AA37-9AF1F5A1B835}" type="presParOf" srcId="{4998D492-B237-423E-8506-B4C7465C5CA1}" destId="{E59CD9B2-5105-4B64-AA39-2A8A468B5977}" srcOrd="2" destOrd="0" presId="urn:microsoft.com/office/officeart/2005/8/layout/default"/>
    <dgm:cxn modelId="{959B1CAC-5837-4F34-8A05-315F786A9948}" type="presParOf" srcId="{4998D492-B237-423E-8506-B4C7465C5CA1}" destId="{8F89EE31-1B74-4E30-AAD1-3F86C351E17B}" srcOrd="3" destOrd="0" presId="urn:microsoft.com/office/officeart/2005/8/layout/default"/>
    <dgm:cxn modelId="{CC7B4491-A130-4881-8692-F27CDD9850C1}" type="presParOf" srcId="{4998D492-B237-423E-8506-B4C7465C5CA1}" destId="{A4403774-69E3-464B-B637-1F4650EED81D}" srcOrd="4" destOrd="0" presId="urn:microsoft.com/office/officeart/2005/8/layout/default"/>
    <dgm:cxn modelId="{386A23BE-0D98-4AB0-96F1-813E62390431}" type="presParOf" srcId="{4998D492-B237-423E-8506-B4C7465C5CA1}" destId="{A082F00B-856E-417D-BB49-D4847BBB90E4}" srcOrd="5" destOrd="0" presId="urn:microsoft.com/office/officeart/2005/8/layout/default"/>
    <dgm:cxn modelId="{823FDD8E-EF8C-417B-9405-386401B10DB9}" type="presParOf" srcId="{4998D492-B237-423E-8506-B4C7465C5CA1}" destId="{E65F548F-8C10-4058-BF9C-7C05695AA0E7}" srcOrd="6" destOrd="0" presId="urn:microsoft.com/office/officeart/2005/8/layout/default"/>
    <dgm:cxn modelId="{A2F2915E-76AA-4544-ACA8-F5FDDBC6D60C}" type="presParOf" srcId="{4998D492-B237-423E-8506-B4C7465C5CA1}" destId="{FF098734-CBA6-4374-8936-F10CFB871ED9}" srcOrd="7" destOrd="0" presId="urn:microsoft.com/office/officeart/2005/8/layout/default"/>
    <dgm:cxn modelId="{8B814AD6-5AF5-4EA9-98E2-A0D700C6AE07}" type="presParOf" srcId="{4998D492-B237-423E-8506-B4C7465C5CA1}" destId="{F7764BDF-EE8B-4C5B-994A-967F9675E354}" srcOrd="8" destOrd="0" presId="urn:microsoft.com/office/officeart/2005/8/layout/default"/>
    <dgm:cxn modelId="{24FFD50C-0A6A-4929-AA87-8CBB6BDEC3B2}" type="presParOf" srcId="{4998D492-B237-423E-8506-B4C7465C5CA1}" destId="{E0362CF7-20BA-42CB-8DD2-78439818951B}" srcOrd="9" destOrd="0" presId="urn:microsoft.com/office/officeart/2005/8/layout/default"/>
    <dgm:cxn modelId="{AFF1B564-81A1-46B5-A160-A1DD5FAF6B04}" type="presParOf" srcId="{4998D492-B237-423E-8506-B4C7465C5CA1}" destId="{87D1A115-F00B-41A0-ABAE-DC2855C3F335}" srcOrd="10" destOrd="0" presId="urn:microsoft.com/office/officeart/2005/8/layout/default"/>
    <dgm:cxn modelId="{D8D2974D-4347-404F-9025-7FDA17DFF3E1}" type="presParOf" srcId="{4998D492-B237-423E-8506-B4C7465C5CA1}" destId="{3CFF3A91-31CD-4178-AAC8-CEB546F160BC}" srcOrd="11" destOrd="0" presId="urn:microsoft.com/office/officeart/2005/8/layout/default"/>
    <dgm:cxn modelId="{9D030FBF-78A8-46C9-B2BA-1B23DE809DAD}" type="presParOf" srcId="{4998D492-B237-423E-8506-B4C7465C5CA1}" destId="{12185450-906E-471E-8765-D34C75C5CDE1}" srcOrd="12" destOrd="0" presId="urn:microsoft.com/office/officeart/2005/8/layout/default"/>
    <dgm:cxn modelId="{308B52A7-1BB6-4787-A480-CC792170A0CB}" type="presParOf" srcId="{4998D492-B237-423E-8506-B4C7465C5CA1}" destId="{6A014187-03F2-4E72-BDB7-97CC0205953C}" srcOrd="13" destOrd="0" presId="urn:microsoft.com/office/officeart/2005/8/layout/default"/>
    <dgm:cxn modelId="{F1A88BA5-AC75-4529-8BDA-5A32ECE04DBE}" type="presParOf" srcId="{4998D492-B237-423E-8506-B4C7465C5CA1}" destId="{844A962F-854A-4C43-A457-DF09E94D5EA9}"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01B94-67A4-44BE-B834-DA963FB5EB1B}">
      <dsp:nvSpPr>
        <dsp:cNvPr id="0" name=""/>
        <dsp:cNvSpPr/>
      </dsp:nvSpPr>
      <dsp:spPr>
        <a:xfrm>
          <a:off x="2500" y="79223"/>
          <a:ext cx="1984011" cy="11904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ontserrat" panose="00000500000000000000" pitchFamily="2" charset="0"/>
            </a:rPr>
            <a:t>General Liability</a:t>
          </a:r>
        </a:p>
      </dsp:txBody>
      <dsp:txXfrm>
        <a:off x="2500" y="79223"/>
        <a:ext cx="1984011" cy="1190406"/>
      </dsp:txXfrm>
    </dsp:sp>
    <dsp:sp modelId="{E59CD9B2-5105-4B64-AA39-2A8A468B5977}">
      <dsp:nvSpPr>
        <dsp:cNvPr id="0" name=""/>
        <dsp:cNvSpPr/>
      </dsp:nvSpPr>
      <dsp:spPr>
        <a:xfrm>
          <a:off x="2184913" y="79223"/>
          <a:ext cx="1984011" cy="11904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ontserrat" panose="00000500000000000000" pitchFamily="2" charset="0"/>
            </a:rPr>
            <a:t>Auto Physical Damage</a:t>
          </a:r>
        </a:p>
      </dsp:txBody>
      <dsp:txXfrm>
        <a:off x="2184913" y="79223"/>
        <a:ext cx="1984011" cy="1190406"/>
      </dsp:txXfrm>
    </dsp:sp>
    <dsp:sp modelId="{A4403774-69E3-464B-B637-1F4650EED81D}">
      <dsp:nvSpPr>
        <dsp:cNvPr id="0" name=""/>
        <dsp:cNvSpPr/>
      </dsp:nvSpPr>
      <dsp:spPr>
        <a:xfrm>
          <a:off x="4367326" y="79223"/>
          <a:ext cx="1984011" cy="11904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ontserrat" panose="00000500000000000000" pitchFamily="2" charset="0"/>
            </a:rPr>
            <a:t>Auto Liability</a:t>
          </a:r>
        </a:p>
      </dsp:txBody>
      <dsp:txXfrm>
        <a:off x="4367326" y="79223"/>
        <a:ext cx="1984011" cy="1190406"/>
      </dsp:txXfrm>
    </dsp:sp>
    <dsp:sp modelId="{E65F548F-8C10-4058-BF9C-7C05695AA0E7}">
      <dsp:nvSpPr>
        <dsp:cNvPr id="0" name=""/>
        <dsp:cNvSpPr/>
      </dsp:nvSpPr>
      <dsp:spPr>
        <a:xfrm>
          <a:off x="6549738" y="79223"/>
          <a:ext cx="1984011" cy="11904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Montserrat" panose="00000500000000000000" pitchFamily="2" charset="0"/>
            </a:rPr>
            <a:t>Employment Practices Liability</a:t>
          </a:r>
        </a:p>
      </dsp:txBody>
      <dsp:txXfrm>
        <a:off x="6549738" y="79223"/>
        <a:ext cx="1984011" cy="1190406"/>
      </dsp:txXfrm>
    </dsp:sp>
    <dsp:sp modelId="{F7764BDF-EE8B-4C5B-994A-967F9675E354}">
      <dsp:nvSpPr>
        <dsp:cNvPr id="0" name=""/>
        <dsp:cNvSpPr/>
      </dsp:nvSpPr>
      <dsp:spPr>
        <a:xfrm>
          <a:off x="2500" y="1468031"/>
          <a:ext cx="1984011" cy="119040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Discrimination</a:t>
          </a:r>
        </a:p>
      </dsp:txBody>
      <dsp:txXfrm>
        <a:off x="2500" y="1468031"/>
        <a:ext cx="1984011" cy="1190406"/>
      </dsp:txXfrm>
    </dsp:sp>
    <dsp:sp modelId="{87D1A115-F00B-41A0-ABAE-DC2855C3F335}">
      <dsp:nvSpPr>
        <dsp:cNvPr id="0" name=""/>
        <dsp:cNvSpPr/>
      </dsp:nvSpPr>
      <dsp:spPr>
        <a:xfrm>
          <a:off x="2184913" y="1468031"/>
          <a:ext cx="1984011" cy="11904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Cybersecurity</a:t>
          </a:r>
        </a:p>
      </dsp:txBody>
      <dsp:txXfrm>
        <a:off x="2184913" y="1468031"/>
        <a:ext cx="1984011" cy="1190406"/>
      </dsp:txXfrm>
    </dsp:sp>
    <dsp:sp modelId="{12185450-906E-471E-8765-D34C75C5CDE1}">
      <dsp:nvSpPr>
        <dsp:cNvPr id="0" name=""/>
        <dsp:cNvSpPr/>
      </dsp:nvSpPr>
      <dsp:spPr>
        <a:xfrm>
          <a:off x="4367326" y="1468031"/>
          <a:ext cx="1984011" cy="11904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Professional</a:t>
          </a:r>
        </a:p>
      </dsp:txBody>
      <dsp:txXfrm>
        <a:off x="4367326" y="1468031"/>
        <a:ext cx="1984011" cy="1190406"/>
      </dsp:txXfrm>
    </dsp:sp>
    <dsp:sp modelId="{844A962F-854A-4C43-A457-DF09E94D5EA9}">
      <dsp:nvSpPr>
        <dsp:cNvPr id="0" name=""/>
        <dsp:cNvSpPr/>
      </dsp:nvSpPr>
      <dsp:spPr>
        <a:xfrm>
          <a:off x="6549738" y="1468031"/>
          <a:ext cx="1984011" cy="11904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Property</a:t>
          </a:r>
        </a:p>
      </dsp:txBody>
      <dsp:txXfrm>
        <a:off x="6549738" y="1468031"/>
        <a:ext cx="1984011" cy="11904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936864-B069-F68F-0E08-C0F5B3D2C053}"/>
              </a:ext>
            </a:extLst>
          </p:cNvPr>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a:extLst>
              <a:ext uri="{FF2B5EF4-FFF2-40B4-BE49-F238E27FC236}">
                <a16:creationId xmlns:a16="http://schemas.microsoft.com/office/drawing/2014/main" id="{A5AE948D-CA4D-D2E1-77A7-D2266FC3E502}"/>
              </a:ext>
            </a:extLst>
          </p:cNvPr>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26755DCC-5E95-3C41-946C-45BCCD1FD411}" type="datetimeFigureOut">
              <a:rPr lang="en-US" smtClean="0"/>
              <a:t>9/8/2026</a:t>
            </a:fld>
            <a:endParaRPr lang="en-US"/>
          </a:p>
        </p:txBody>
      </p:sp>
      <p:sp>
        <p:nvSpPr>
          <p:cNvPr id="4" name="Footer Placeholder 3">
            <a:extLst>
              <a:ext uri="{FF2B5EF4-FFF2-40B4-BE49-F238E27FC236}">
                <a16:creationId xmlns:a16="http://schemas.microsoft.com/office/drawing/2014/main" id="{B90E0FD1-7F49-BC15-324E-8CED6FD3E5DD}"/>
              </a:ext>
            </a:extLst>
          </p:cNvPr>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1C9D71A0-7B0B-9F5D-AE24-2FCE8871EADF}"/>
              </a:ext>
            </a:extLst>
          </p:cNvPr>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FDADD950-B147-034D-96F8-1FDE48971696}" type="slidenum">
              <a:rPr lang="en-US" smtClean="0"/>
              <a:t>‹#›</a:t>
            </a:fld>
            <a:endParaRPr lang="en-US"/>
          </a:p>
        </p:txBody>
      </p:sp>
    </p:spTree>
    <p:extLst>
      <p:ext uri="{BB962C8B-B14F-4D97-AF65-F5344CB8AC3E}">
        <p14:creationId xmlns:p14="http://schemas.microsoft.com/office/powerpoint/2010/main" val="300519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4DF3FE32-48FE-B048-ACF4-64ADB283837C}" type="datetimeFigureOut">
              <a:rPr lang="en-US" smtClean="0"/>
              <a:t>9/8/2026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0AB1755B-CE7B-B54D-8022-A77264CCEB0E}" type="slidenum">
              <a:rPr lang="en-US" smtClean="0"/>
              <a:t>‹#›</a:t>
            </a:fld>
            <a:endParaRPr lang="en-US"/>
          </a:p>
        </p:txBody>
      </p:sp>
    </p:spTree>
    <p:extLst>
      <p:ext uri="{BB962C8B-B14F-4D97-AF65-F5344CB8AC3E}">
        <p14:creationId xmlns:p14="http://schemas.microsoft.com/office/powerpoint/2010/main" val="2273809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BD70-CC19-324F-BB5F-9B7CC9A3CC9E}"/>
              </a:ext>
            </a:extLst>
          </p:cNvPr>
          <p:cNvSpPr>
            <a:spLocks noGrp="1"/>
          </p:cNvSpPr>
          <p:nvPr>
            <p:ph type="ctrTitle"/>
          </p:nvPr>
        </p:nvSpPr>
        <p:spPr>
          <a:xfrm>
            <a:off x="2826519" y="2307072"/>
            <a:ext cx="6622281" cy="1758247"/>
          </a:xfrm>
        </p:spPr>
        <p:txBody>
          <a:bodyPr anchor="ctr">
            <a:noAutofit/>
          </a:bodyPr>
          <a:lstStyle>
            <a:lvl1pPr algn="ctr">
              <a:defRPr sz="4800" b="1" i="0">
                <a:solidFill>
                  <a:schemeClr val="tx1"/>
                </a:solidFill>
                <a:latin typeface="Montserrat"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55D06B02-65A9-0457-EA7D-58F453C8982E}"/>
              </a:ext>
            </a:extLst>
          </p:cNvPr>
          <p:cNvSpPr>
            <a:spLocks noGrp="1"/>
          </p:cNvSpPr>
          <p:nvPr>
            <p:ph type="subTitle" idx="1" hasCustomPrompt="1"/>
          </p:nvPr>
        </p:nvSpPr>
        <p:spPr>
          <a:xfrm>
            <a:off x="3673239" y="4205019"/>
            <a:ext cx="4845521" cy="523710"/>
          </a:xfrm>
        </p:spPr>
        <p:txBody>
          <a:bodyPr anchor="t">
            <a:noAutofit/>
          </a:bodyPr>
          <a:lstStyle>
            <a:lvl1pPr marL="0" indent="0" algn="ctr">
              <a:buNone/>
              <a:defRPr sz="1400" b="1">
                <a:solidFill>
                  <a:schemeClr val="bg2">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92726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89897-89B9-3FF0-2D3A-10685A0A1D45}"/>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56537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0BCB4-0757-58FA-EC48-C3D0B0B2EFF1}"/>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2">
                    <a:lumMod val="50000"/>
                  </a:schemeClr>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1017237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A9C3-665A-C651-A921-2D7F9197DFBD}"/>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1037737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 Light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35B576-A43F-334F-E03B-AD5BCE7869EC}"/>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2">
                    <a:lumMod val="50000"/>
                  </a:schemeClr>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420528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5532-274C-44EA-A324-1696B15C0523}"/>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3001531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Dark 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8317-E07B-16FF-8215-652DB7613A37}"/>
              </a:ext>
            </a:extLst>
          </p:cNvPr>
          <p:cNvSpPr>
            <a:spLocks noGrp="1"/>
          </p:cNvSpPr>
          <p:nvPr>
            <p:ph type="ctrTitle"/>
          </p:nvPr>
        </p:nvSpPr>
        <p:spPr>
          <a:xfrm>
            <a:off x="2784859" y="2549876"/>
            <a:ext cx="6622281" cy="1758247"/>
          </a:xfrm>
        </p:spPr>
        <p:txBody>
          <a:bodyPr anchor="ctr">
            <a:noAutofit/>
          </a:bodyPr>
          <a:lstStyle>
            <a:lvl1pPr algn="ctr">
              <a:defRPr sz="4800" b="1" i="0">
                <a:solidFill>
                  <a:schemeClr val="bg1"/>
                </a:solidFill>
                <a:latin typeface="Montserrat" pitchFamily="2" charset="77"/>
              </a:defRPr>
            </a:lvl1pPr>
          </a:lstStyle>
          <a:p>
            <a:r>
              <a:rPr lang="en-US" dirty="0"/>
              <a:t>Click to edit Master title style</a:t>
            </a:r>
          </a:p>
        </p:txBody>
      </p:sp>
    </p:spTree>
    <p:extLst>
      <p:ext uri="{BB962C8B-B14F-4D97-AF65-F5344CB8AC3E}">
        <p14:creationId xmlns:p14="http://schemas.microsoft.com/office/powerpoint/2010/main" val="303870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G/Y/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92511B-A3E2-DAD0-B8EC-4CE648DD28F3}"/>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94926250-11EE-BA09-499C-9C209BF2CED5}"/>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1">
            <a:extLst>
              <a:ext uri="{FF2B5EF4-FFF2-40B4-BE49-F238E27FC236}">
                <a16:creationId xmlns:a16="http://schemas.microsoft.com/office/drawing/2014/main" id="{23FBDF8C-7125-96E3-080C-6EABE58D667A}"/>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50535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 T/Y/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4130010A-4DA7-F9B0-1D74-3E535354C41E}"/>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CD623BA9-7A97-2CB7-CE71-868C7F3FA62F}"/>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1">
            <a:extLst>
              <a:ext uri="{FF2B5EF4-FFF2-40B4-BE49-F238E27FC236}">
                <a16:creationId xmlns:a16="http://schemas.microsoft.com/office/drawing/2014/main" id="{0C432C10-2EEF-08FC-5928-E51EFBE2D4ED}"/>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100624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Multicolo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56558B7-E3D3-E599-701D-F2B2D0DF6C3B}"/>
              </a:ext>
            </a:extLst>
          </p:cNvPr>
          <p:cNvSpPr>
            <a:spLocks noGrp="1"/>
          </p:cNvSpPr>
          <p:nvPr>
            <p:ph type="sldNum" sz="quarter" idx="12"/>
          </p:nvPr>
        </p:nvSpPr>
        <p:spPr>
          <a:xfrm>
            <a:off x="11721441" y="6307658"/>
            <a:ext cx="308759" cy="365125"/>
          </a:xfrm>
          <a:prstGeom prst="rect">
            <a:avLst/>
          </a:prstGeom>
          <a:ln>
            <a:noFill/>
          </a:ln>
        </p:spPr>
        <p:txBody>
          <a:bodyPr/>
          <a:lstStyle>
            <a:lvl1pPr algn="ctr">
              <a:defRPr sz="1050" b="1">
                <a:solidFill>
                  <a:schemeClr val="bg2">
                    <a:lumMod val="50000"/>
                  </a:schemeClr>
                </a:solidFill>
                <a:latin typeface="Montserrat" pitchFamily="2" charset="77"/>
              </a:defRPr>
            </a:lvl1pPr>
          </a:lstStyle>
          <a:p>
            <a:fld id="{09721E5D-0216-C945-90CD-94A334918E78}" type="slidenum">
              <a:rPr lang="en-US" smtClean="0"/>
              <a:pPr/>
              <a:t>‹#›</a:t>
            </a:fld>
            <a:endParaRPr lang="en-US" dirty="0"/>
          </a:p>
        </p:txBody>
      </p:sp>
      <p:sp>
        <p:nvSpPr>
          <p:cNvPr id="3" name="Content Placeholder 2">
            <a:extLst>
              <a:ext uri="{FF2B5EF4-FFF2-40B4-BE49-F238E27FC236}">
                <a16:creationId xmlns:a16="http://schemas.microsoft.com/office/drawing/2014/main" id="{902ED017-73DC-B59A-378B-2BDA1AF1B198}"/>
              </a:ext>
            </a:extLst>
          </p:cNvPr>
          <p:cNvSpPr>
            <a:spLocks noGrp="1"/>
          </p:cNvSpPr>
          <p:nvPr>
            <p:ph idx="1"/>
          </p:nvPr>
        </p:nvSpPr>
        <p:spPr>
          <a:xfrm>
            <a:off x="838200" y="1769936"/>
            <a:ext cx="10515600" cy="4351338"/>
          </a:xfrm>
        </p:spPr>
        <p:txBody>
          <a:bodyPr/>
          <a:lstStyle>
            <a:lvl1pPr marL="342900" indent="-342900">
              <a:lnSpc>
                <a:spcPct val="100000"/>
              </a:lnSpc>
              <a:spcAft>
                <a:spcPts val="600"/>
              </a:spcAft>
              <a:buClr>
                <a:schemeClr val="tx2"/>
              </a:buClr>
              <a:buFont typeface="Arial" panose="020B0604020202020204" pitchFamily="34" charset="0"/>
              <a:buChar char="•"/>
              <a:defRPr sz="2400">
                <a:solidFill>
                  <a:schemeClr val="bg1">
                    <a:lumMod val="50000"/>
                  </a:schemeClr>
                </a:solidFill>
              </a:defRPr>
            </a:lvl1pPr>
            <a:lvl2pPr>
              <a:lnSpc>
                <a:spcPct val="125000"/>
              </a:lnSpc>
              <a:spcAft>
                <a:spcPts val="600"/>
              </a:spcAft>
              <a:buClr>
                <a:schemeClr val="tx2"/>
              </a:buClr>
              <a:defRPr sz="2000">
                <a:solidFill>
                  <a:schemeClr val="bg1">
                    <a:lumMod val="50000"/>
                  </a:schemeClr>
                </a:solidFill>
              </a:defRPr>
            </a:lvl2pPr>
            <a:lvl3pPr>
              <a:lnSpc>
                <a:spcPct val="125000"/>
              </a:lnSpc>
              <a:spcAft>
                <a:spcPts val="600"/>
              </a:spcAft>
              <a:buClr>
                <a:schemeClr val="tx2"/>
              </a:buClr>
              <a:defRPr>
                <a:solidFill>
                  <a:schemeClr val="bg1">
                    <a:lumMod val="50000"/>
                  </a:schemeClr>
                </a:solidFill>
              </a:defRPr>
            </a:lvl3pPr>
            <a:lvl4pPr>
              <a:lnSpc>
                <a:spcPct val="125000"/>
              </a:lnSpc>
              <a:spcAft>
                <a:spcPts val="600"/>
              </a:spcAft>
              <a:buClr>
                <a:schemeClr val="tx2"/>
              </a:buClr>
              <a:defRPr>
                <a:solidFill>
                  <a:schemeClr val="bg1">
                    <a:lumMod val="50000"/>
                  </a:schemeClr>
                </a:solidFill>
              </a:defRPr>
            </a:lvl4pPr>
            <a:lvl5pPr>
              <a:lnSpc>
                <a:spcPct val="125000"/>
              </a:lnSpc>
              <a:spcAft>
                <a:spcPts val="600"/>
              </a:spcAft>
              <a:buClr>
                <a:schemeClr val="tx2"/>
              </a:buClr>
              <a:defRPr>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1">
            <a:extLst>
              <a:ext uri="{FF2B5EF4-FFF2-40B4-BE49-F238E27FC236}">
                <a16:creationId xmlns:a16="http://schemas.microsoft.com/office/drawing/2014/main" id="{161640C6-4630-B175-A329-321BBCD7494F}"/>
              </a:ext>
            </a:extLst>
          </p:cNvPr>
          <p:cNvSpPr>
            <a:spLocks noGrp="1"/>
          </p:cNvSpPr>
          <p:nvPr>
            <p:ph type="title"/>
          </p:nvPr>
        </p:nvSpPr>
        <p:spPr>
          <a:xfrm>
            <a:off x="838200" y="760285"/>
            <a:ext cx="10012680" cy="1009651"/>
          </a:xfrm>
        </p:spPr>
        <p:txBody>
          <a:bodyPr anchor="t">
            <a:normAutofit/>
          </a:bodyPr>
          <a:lstStyle>
            <a:lvl1pPr>
              <a:defRPr sz="3600" b="1" i="0">
                <a:solidFill>
                  <a:schemeClr val="bg1">
                    <a:lumMod val="50000"/>
                  </a:schemeClr>
                </a:solidFill>
                <a:latin typeface="Montserrat SemiBold" pitchFamily="2" charset="77"/>
              </a:defRPr>
            </a:lvl1pPr>
          </a:lstStyle>
          <a:p>
            <a:r>
              <a:rPr lang="en-US" dirty="0"/>
              <a:t>Click to edit Master title style</a:t>
            </a:r>
          </a:p>
        </p:txBody>
      </p:sp>
    </p:spTree>
    <p:extLst>
      <p:ext uri="{BB962C8B-B14F-4D97-AF65-F5344CB8AC3E}">
        <p14:creationId xmlns:p14="http://schemas.microsoft.com/office/powerpoint/2010/main" val="196383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No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154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AB7B23-3563-F231-CE3C-E2BC2EDAEA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DF29404-985D-FEE3-6F51-4F7D45256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2DE4B33-E5B0-7FBC-3682-1E4EE184A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721E5D-0216-C945-90CD-94A334918E78}" type="slidenum">
              <a:rPr lang="en-US" smtClean="0"/>
              <a:t>‹#›</a:t>
            </a:fld>
            <a:endParaRPr lang="en-US" dirty="0"/>
          </a:p>
        </p:txBody>
      </p:sp>
    </p:spTree>
    <p:extLst>
      <p:ext uri="{BB962C8B-B14F-4D97-AF65-F5344CB8AC3E}">
        <p14:creationId xmlns:p14="http://schemas.microsoft.com/office/powerpoint/2010/main" val="1987217626"/>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69" r:id="rId3"/>
    <p:sldLayoutId id="2147483666" r:id="rId4"/>
    <p:sldLayoutId id="2147483668" r:id="rId5"/>
    <p:sldLayoutId id="2147483657" r:id="rId6"/>
    <p:sldLayoutId id="2147483654" r:id="rId7"/>
    <p:sldLayoutId id="2147483665" r:id="rId8"/>
    <p:sldLayoutId id="2147483663" r:id="rId9"/>
    <p:sldLayoutId id="2147483664" r:id="rId10"/>
    <p:sldLayoutId id="2147483667" r:id="rId11"/>
  </p:sldLayoutIdLst>
  <p:txStyles>
    <p:titleStyle>
      <a:lvl1pPr algn="l" defTabSz="914400" rtl="0" eaLnBrk="1" latinLnBrk="0" hangingPunct="1">
        <a:lnSpc>
          <a:spcPct val="90000"/>
        </a:lnSpc>
        <a:spcBef>
          <a:spcPct val="0"/>
        </a:spcBef>
        <a:buNone/>
        <a:defRPr sz="3200" b="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kern="1200">
          <a:solidFill>
            <a:srgbClr val="4B4B4B"/>
          </a:solidFill>
          <a:latin typeface="Montserrat" pitchFamily="2" charset="77"/>
          <a:ea typeface="+mn-ea"/>
          <a:cs typeface="+mn-cs"/>
        </a:defRPr>
      </a:lvl1pPr>
      <a:lvl2pPr marL="685800" indent="-228600" algn="l" defTabSz="914400" rtl="0" eaLnBrk="1" latinLnBrk="0" hangingPunct="1">
        <a:lnSpc>
          <a:spcPct val="150000"/>
        </a:lnSpc>
        <a:spcBef>
          <a:spcPts val="500"/>
        </a:spcBef>
        <a:buClr>
          <a:schemeClr val="tx1"/>
        </a:buClr>
        <a:buFont typeface="Arial" panose="020B0604020202020204" pitchFamily="34" charset="0"/>
        <a:buChar char="•"/>
        <a:defRPr sz="2400" kern="1200">
          <a:solidFill>
            <a:srgbClr val="4B4B4B"/>
          </a:solidFill>
          <a:latin typeface="Montserrat" pitchFamily="2" charset="77"/>
          <a:ea typeface="+mn-ea"/>
          <a:cs typeface="+mn-cs"/>
        </a:defRPr>
      </a:lvl2pPr>
      <a:lvl3pPr marL="1143000" indent="-228600" algn="l" defTabSz="914400" rtl="0" eaLnBrk="1" latinLnBrk="0" hangingPunct="1">
        <a:lnSpc>
          <a:spcPct val="150000"/>
        </a:lnSpc>
        <a:spcBef>
          <a:spcPts val="500"/>
        </a:spcBef>
        <a:buClr>
          <a:schemeClr val="tx1"/>
        </a:buClr>
        <a:buFont typeface="Arial" panose="020B0604020202020204" pitchFamily="34" charset="0"/>
        <a:buChar char="•"/>
        <a:defRPr sz="2000" kern="1200">
          <a:solidFill>
            <a:srgbClr val="4B4B4B"/>
          </a:solidFill>
          <a:latin typeface="Montserrat" pitchFamily="2" charset="77"/>
          <a:ea typeface="+mn-ea"/>
          <a:cs typeface="+mn-cs"/>
        </a:defRPr>
      </a:lvl3pPr>
      <a:lvl4pPr marL="1600200" indent="-228600" algn="l" defTabSz="914400" rtl="0" eaLnBrk="1" latinLnBrk="0" hangingPunct="1">
        <a:lnSpc>
          <a:spcPct val="150000"/>
        </a:lnSpc>
        <a:spcBef>
          <a:spcPts val="500"/>
        </a:spcBef>
        <a:buClr>
          <a:schemeClr val="tx1"/>
        </a:buClr>
        <a:buFont typeface="Arial" panose="020B0604020202020204" pitchFamily="34" charset="0"/>
        <a:buChar char="•"/>
        <a:defRPr sz="1800" kern="1200">
          <a:solidFill>
            <a:srgbClr val="4B4B4B"/>
          </a:solidFill>
          <a:latin typeface="Montserrat" pitchFamily="2" charset="77"/>
          <a:ea typeface="+mn-ea"/>
          <a:cs typeface="+mn-cs"/>
        </a:defRPr>
      </a:lvl4pPr>
      <a:lvl5pPr marL="2057400" indent="-228600" algn="l" defTabSz="914400" rtl="0" eaLnBrk="1" latinLnBrk="0" hangingPunct="1">
        <a:lnSpc>
          <a:spcPct val="150000"/>
        </a:lnSpc>
        <a:spcBef>
          <a:spcPts val="500"/>
        </a:spcBef>
        <a:buClr>
          <a:schemeClr val="tx1"/>
        </a:buClr>
        <a:buFont typeface="Arial" panose="020B0604020202020204" pitchFamily="34" charset="0"/>
        <a:buChar char="•"/>
        <a:defRPr sz="1800" kern="1200">
          <a:solidFill>
            <a:srgbClr val="4B4B4B"/>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7173-F8C8-0EBE-6F2F-823FA6F1BB39}"/>
              </a:ext>
            </a:extLst>
          </p:cNvPr>
          <p:cNvSpPr>
            <a:spLocks noGrp="1"/>
          </p:cNvSpPr>
          <p:nvPr>
            <p:ph type="ctrTitle"/>
          </p:nvPr>
        </p:nvSpPr>
        <p:spPr>
          <a:xfrm>
            <a:off x="736847" y="2895600"/>
            <a:ext cx="10706470" cy="844599"/>
          </a:xfrm>
        </p:spPr>
        <p:txBody>
          <a:bodyPr anchor="ctr"/>
          <a:lstStyle/>
          <a:p>
            <a:r>
              <a:rPr lang="en-US" sz="3600" dirty="0"/>
              <a:t>Presentation to </a:t>
            </a:r>
            <a:br>
              <a:rPr lang="en-US" sz="3600" dirty="0"/>
            </a:br>
            <a:r>
              <a:rPr lang="en-US" sz="3600" dirty="0"/>
              <a:t>Moody’s Investors Service</a:t>
            </a:r>
          </a:p>
        </p:txBody>
      </p:sp>
      <p:sp>
        <p:nvSpPr>
          <p:cNvPr id="3" name="Subtitle 2">
            <a:extLst>
              <a:ext uri="{FF2B5EF4-FFF2-40B4-BE49-F238E27FC236}">
                <a16:creationId xmlns:a16="http://schemas.microsoft.com/office/drawing/2014/main" id="{E0FF6BF8-4E22-B920-CEDC-0840A42A0C45}"/>
              </a:ext>
            </a:extLst>
          </p:cNvPr>
          <p:cNvSpPr>
            <a:spLocks noGrp="1"/>
          </p:cNvSpPr>
          <p:nvPr>
            <p:ph type="subTitle" idx="1"/>
          </p:nvPr>
        </p:nvSpPr>
        <p:spPr>
          <a:xfrm>
            <a:off x="3673239" y="3879899"/>
            <a:ext cx="4845521" cy="523710"/>
          </a:xfrm>
        </p:spPr>
        <p:txBody>
          <a:bodyPr/>
          <a:lstStyle/>
          <a:p>
            <a:r>
              <a:rPr lang="en-US" sz="2000" dirty="0"/>
              <a:t>September 8, 2026</a:t>
            </a:r>
          </a:p>
        </p:txBody>
      </p:sp>
    </p:spTree>
    <p:extLst>
      <p:ext uri="{BB962C8B-B14F-4D97-AF65-F5344CB8AC3E}">
        <p14:creationId xmlns:p14="http://schemas.microsoft.com/office/powerpoint/2010/main" val="2092716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80C2918-633F-F57F-6730-55993625B771}"/>
              </a:ext>
            </a:extLst>
          </p:cNvPr>
          <p:cNvSpPr>
            <a:spLocks noGrp="1"/>
          </p:cNvSpPr>
          <p:nvPr>
            <p:ph idx="1"/>
          </p:nvPr>
        </p:nvSpPr>
        <p:spPr/>
        <p:txBody>
          <a:bodyPr/>
          <a:lstStyle/>
          <a:p>
            <a:r>
              <a:rPr lang="en-US" dirty="0"/>
              <a:t>Economy and Tax Base </a:t>
            </a:r>
          </a:p>
          <a:p>
            <a:r>
              <a:rPr lang="en-US" dirty="0"/>
              <a:t>2026 Debt Issuance </a:t>
            </a:r>
          </a:p>
          <a:p>
            <a:r>
              <a:rPr lang="en-US" dirty="0"/>
              <a:t>Overview of City Finances </a:t>
            </a:r>
          </a:p>
          <a:p>
            <a:r>
              <a:rPr lang="en-US" dirty="0"/>
              <a:t>Litigation and Risk Management</a:t>
            </a:r>
          </a:p>
        </p:txBody>
      </p:sp>
      <p:sp>
        <p:nvSpPr>
          <p:cNvPr id="3" name="Title 2">
            <a:extLst>
              <a:ext uri="{FF2B5EF4-FFF2-40B4-BE49-F238E27FC236}">
                <a16:creationId xmlns:a16="http://schemas.microsoft.com/office/drawing/2014/main" id="{DFD805DC-3245-7740-C646-409E73DEFEB3}"/>
              </a:ext>
            </a:extLst>
          </p:cNvPr>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360139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E834-F2DF-764B-2E45-0716254C8741}"/>
              </a:ext>
            </a:extLst>
          </p:cNvPr>
          <p:cNvSpPr>
            <a:spLocks noGrp="1"/>
          </p:cNvSpPr>
          <p:nvPr>
            <p:ph type="ctrTitle"/>
          </p:nvPr>
        </p:nvSpPr>
        <p:spPr/>
        <p:txBody>
          <a:bodyPr/>
          <a:lstStyle/>
          <a:p>
            <a:r>
              <a:rPr lang="en-US" dirty="0"/>
              <a:t>Economy and Tax Base</a:t>
            </a:r>
          </a:p>
        </p:txBody>
      </p:sp>
    </p:spTree>
    <p:extLst>
      <p:ext uri="{BB962C8B-B14F-4D97-AF65-F5344CB8AC3E}">
        <p14:creationId xmlns:p14="http://schemas.microsoft.com/office/powerpoint/2010/main" val="3420289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A4748C-C0BA-351A-DCB8-CACE2ACE4CF5}"/>
              </a:ext>
            </a:extLst>
          </p:cNvPr>
          <p:cNvSpPr>
            <a:spLocks noGrp="1"/>
          </p:cNvSpPr>
          <p:nvPr>
            <p:ph idx="1"/>
          </p:nvPr>
        </p:nvSpPr>
        <p:spPr>
          <a:xfrm>
            <a:off x="6366295" y="1769936"/>
            <a:ext cx="5257800" cy="4351338"/>
          </a:xfrm>
        </p:spPr>
        <p:txBody>
          <a:bodyPr>
            <a:normAutofit/>
          </a:bodyPr>
          <a:lstStyle/>
          <a:p>
            <a:r>
              <a:rPr lang="en-US" sz="2200" dirty="0">
                <a:solidFill>
                  <a:srgbClr val="4B4B4B"/>
                </a:solidFill>
              </a:rPr>
              <a:t>Located in Dane County (AAA), adjacent to the City of Madison (Aaa)</a:t>
            </a:r>
          </a:p>
          <a:p>
            <a:r>
              <a:rPr lang="en-US" sz="2200" dirty="0">
                <a:solidFill>
                  <a:srgbClr val="4B4B4B"/>
                </a:solidFill>
              </a:rPr>
              <a:t>Approximately 13.1 square miles</a:t>
            </a:r>
          </a:p>
          <a:p>
            <a:r>
              <a:rPr lang="en-US" sz="2200" dirty="0">
                <a:solidFill>
                  <a:srgbClr val="4B4B4B"/>
                </a:solidFill>
              </a:rPr>
              <a:t>One of the fastest growing cities in Wisconsin</a:t>
            </a:r>
          </a:p>
          <a:p>
            <a:r>
              <a:rPr lang="en-US" sz="2200" dirty="0">
                <a:solidFill>
                  <a:srgbClr val="4B4B4B"/>
                </a:solidFill>
              </a:rPr>
              <a:t>Population estimate of 40,079</a:t>
            </a:r>
          </a:p>
          <a:p>
            <a:r>
              <a:rPr lang="en-US" sz="2200" dirty="0">
                <a:solidFill>
                  <a:srgbClr val="4B4B4B"/>
                </a:solidFill>
              </a:rPr>
              <a:t>January 1, 2025 Equalized Value of $6,473,743,000 (TID in)</a:t>
            </a:r>
          </a:p>
        </p:txBody>
      </p:sp>
      <p:sp>
        <p:nvSpPr>
          <p:cNvPr id="3" name="Title 2">
            <a:extLst>
              <a:ext uri="{FF2B5EF4-FFF2-40B4-BE49-F238E27FC236}">
                <a16:creationId xmlns:a16="http://schemas.microsoft.com/office/drawing/2014/main" id="{BA36A21E-1106-379D-A109-D39FBAD6272B}"/>
              </a:ext>
            </a:extLst>
          </p:cNvPr>
          <p:cNvSpPr>
            <a:spLocks noGrp="1"/>
          </p:cNvSpPr>
          <p:nvPr>
            <p:ph type="title"/>
          </p:nvPr>
        </p:nvSpPr>
        <p:spPr/>
        <p:txBody>
          <a:bodyPr/>
          <a:lstStyle/>
          <a:p>
            <a:r>
              <a:rPr lang="en-US" dirty="0"/>
              <a:t>Community Background</a:t>
            </a:r>
          </a:p>
        </p:txBody>
      </p:sp>
      <p:pic>
        <p:nvPicPr>
          <p:cNvPr id="1028" name="Picture 4" descr="Location of Sun Prairie in Dane County, Wisconsin.">
            <a:extLst>
              <a:ext uri="{FF2B5EF4-FFF2-40B4-BE49-F238E27FC236}">
                <a16:creationId xmlns:a16="http://schemas.microsoft.com/office/drawing/2014/main" id="{0F19492F-22F4-21E3-F169-8B863808D2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325"/>
          <a:stretch>
            <a:fillRect/>
          </a:stretch>
        </p:blipFill>
        <p:spPr bwMode="auto">
          <a:xfrm>
            <a:off x="2807359" y="1436514"/>
            <a:ext cx="3288641" cy="25090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cation of Sun Prairie in Dane County, Wisconsin.">
            <a:extLst>
              <a:ext uri="{FF2B5EF4-FFF2-40B4-BE49-F238E27FC236}">
                <a16:creationId xmlns:a16="http://schemas.microsoft.com/office/drawing/2014/main" id="{47530A3A-16B8-726F-86CB-071CB7EB13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313"/>
          <a:stretch>
            <a:fillRect/>
          </a:stretch>
        </p:blipFill>
        <p:spPr bwMode="auto">
          <a:xfrm>
            <a:off x="102520" y="1545116"/>
            <a:ext cx="3863248" cy="63881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B28A3C59-5459-4B74-49C3-A31A0871B7DE}"/>
              </a:ext>
            </a:extLst>
          </p:cNvPr>
          <p:cNvCxnSpPr>
            <a:cxnSpLocks/>
          </p:cNvCxnSpPr>
          <p:nvPr/>
        </p:nvCxnSpPr>
        <p:spPr>
          <a:xfrm flipV="1">
            <a:off x="1919844" y="1995055"/>
            <a:ext cx="1045029" cy="3958441"/>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A47CF5-1708-8C2D-6CBE-6D9A1485C1F5}"/>
              </a:ext>
            </a:extLst>
          </p:cNvPr>
          <p:cNvCxnSpPr>
            <a:cxnSpLocks/>
          </p:cNvCxnSpPr>
          <p:nvPr/>
        </p:nvCxnSpPr>
        <p:spPr>
          <a:xfrm flipV="1">
            <a:off x="2382982" y="3764478"/>
            <a:ext cx="3523013" cy="2446317"/>
          </a:xfrm>
          <a:prstGeom prst="line">
            <a:avLst/>
          </a:prstGeom>
          <a:ln w="28575">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78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5BC168-2E94-9AAD-FF00-C5135B576AAB}"/>
              </a:ext>
            </a:extLst>
          </p:cNvPr>
          <p:cNvSpPr>
            <a:spLocks noGrp="1"/>
          </p:cNvSpPr>
          <p:nvPr>
            <p:ph idx="1"/>
          </p:nvPr>
        </p:nvSpPr>
        <p:spPr>
          <a:xfrm>
            <a:off x="568911" y="1757605"/>
            <a:ext cx="5527089" cy="4351338"/>
          </a:xfrm>
        </p:spPr>
        <p:txBody>
          <a:bodyPr>
            <a:normAutofit fontScale="92500"/>
          </a:bodyPr>
          <a:lstStyle/>
          <a:p>
            <a:pPr marL="0" indent="0" algn="ctr">
              <a:buNone/>
            </a:pPr>
            <a:r>
              <a:rPr lang="en-US" sz="2000" b="1" dirty="0">
                <a:solidFill>
                  <a:srgbClr val="4B4B4B"/>
                </a:solidFill>
              </a:rPr>
              <a:t>Highly Desirable Dane County Location</a:t>
            </a:r>
          </a:p>
          <a:p>
            <a:pPr lvl="1"/>
            <a:r>
              <a:rPr lang="en-US" sz="1600" dirty="0">
                <a:solidFill>
                  <a:srgbClr val="4B4B4B"/>
                </a:solidFill>
              </a:rPr>
              <a:t>10 miles to the Dane County Regional Airport</a:t>
            </a:r>
          </a:p>
          <a:p>
            <a:pPr lvl="1"/>
            <a:r>
              <a:rPr lang="en-US" sz="1600" dirty="0">
                <a:solidFill>
                  <a:srgbClr val="4B4B4B"/>
                </a:solidFill>
              </a:rPr>
              <a:t>155 miles to Chicago</a:t>
            </a:r>
          </a:p>
          <a:p>
            <a:pPr lvl="1"/>
            <a:r>
              <a:rPr lang="en-US" sz="1600" dirty="0">
                <a:solidFill>
                  <a:srgbClr val="4B4B4B"/>
                </a:solidFill>
              </a:rPr>
              <a:t>75 miles to Milwaukee</a:t>
            </a:r>
          </a:p>
          <a:p>
            <a:pPr lvl="1"/>
            <a:r>
              <a:rPr lang="en-US" sz="1600" dirty="0">
                <a:solidFill>
                  <a:srgbClr val="4B4B4B"/>
                </a:solidFill>
              </a:rPr>
              <a:t>255 miles to the Twin Cities</a:t>
            </a:r>
          </a:p>
          <a:p>
            <a:pPr lvl="1"/>
            <a:r>
              <a:rPr lang="en-US" sz="1600" dirty="0">
                <a:solidFill>
                  <a:srgbClr val="4B4B4B"/>
                </a:solidFill>
              </a:rPr>
              <a:t>I-90, I-94, and STH 151 provide convenient access</a:t>
            </a:r>
          </a:p>
          <a:p>
            <a:pPr lvl="1"/>
            <a:r>
              <a:rPr lang="en-US" sz="1600" dirty="0">
                <a:solidFill>
                  <a:srgbClr val="4B4B4B"/>
                </a:solidFill>
              </a:rPr>
              <a:t>University of Wisconsin- Madison</a:t>
            </a:r>
          </a:p>
          <a:p>
            <a:pPr lvl="1"/>
            <a:r>
              <a:rPr lang="en-US" sz="1600" dirty="0">
                <a:solidFill>
                  <a:srgbClr val="4B4B4B"/>
                </a:solidFill>
              </a:rPr>
              <a:t>Local and express bus service</a:t>
            </a:r>
          </a:p>
          <a:p>
            <a:pPr lvl="2"/>
            <a:r>
              <a:rPr lang="en-US" sz="1600" dirty="0">
                <a:solidFill>
                  <a:srgbClr val="4B4B4B"/>
                </a:solidFill>
              </a:rPr>
              <a:t>Bus Rapid Transit was implemented in 2024</a:t>
            </a:r>
          </a:p>
          <a:p>
            <a:pPr lvl="1"/>
            <a:r>
              <a:rPr lang="en-US" sz="1600" dirty="0">
                <a:solidFill>
                  <a:srgbClr val="4B4B4B"/>
                </a:solidFill>
              </a:rPr>
              <a:t>Sun Prairie Area School District</a:t>
            </a:r>
          </a:p>
        </p:txBody>
      </p:sp>
      <p:sp>
        <p:nvSpPr>
          <p:cNvPr id="3" name="Title 2">
            <a:extLst>
              <a:ext uri="{FF2B5EF4-FFF2-40B4-BE49-F238E27FC236}">
                <a16:creationId xmlns:a16="http://schemas.microsoft.com/office/drawing/2014/main" id="{46C5E2B7-D3F1-6F3F-38E4-2A4DB9C25B9F}"/>
              </a:ext>
            </a:extLst>
          </p:cNvPr>
          <p:cNvSpPr>
            <a:spLocks noGrp="1"/>
          </p:cNvSpPr>
          <p:nvPr>
            <p:ph type="title"/>
          </p:nvPr>
        </p:nvSpPr>
        <p:spPr/>
        <p:txBody>
          <a:bodyPr/>
          <a:lstStyle/>
          <a:p>
            <a:r>
              <a:rPr lang="en-US" dirty="0"/>
              <a:t>Economic Advantages</a:t>
            </a:r>
          </a:p>
        </p:txBody>
      </p:sp>
      <p:sp>
        <p:nvSpPr>
          <p:cNvPr id="4" name="Content Placeholder 1">
            <a:extLst>
              <a:ext uri="{FF2B5EF4-FFF2-40B4-BE49-F238E27FC236}">
                <a16:creationId xmlns:a16="http://schemas.microsoft.com/office/drawing/2014/main" id="{9AD8FB3C-F944-2210-ED12-DF286AA2BC02}"/>
              </a:ext>
            </a:extLst>
          </p:cNvPr>
          <p:cNvSpPr txBox="1">
            <a:spLocks/>
          </p:cNvSpPr>
          <p:nvPr/>
        </p:nvSpPr>
        <p:spPr>
          <a:xfrm>
            <a:off x="6096000" y="1769936"/>
            <a:ext cx="5770485" cy="4351338"/>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spcAft>
                <a:spcPts val="600"/>
              </a:spcAft>
              <a:buClr>
                <a:schemeClr val="tx2"/>
              </a:buClr>
              <a:buFont typeface="Arial" panose="020B0604020202020204" pitchFamily="34" charset="0"/>
              <a:buChar char="•"/>
              <a:defRPr sz="2400" kern="1200">
                <a:solidFill>
                  <a:schemeClr val="bg1">
                    <a:lumMod val="50000"/>
                  </a:schemeClr>
                </a:solidFill>
                <a:latin typeface="Montserrat" pitchFamily="2" charset="77"/>
                <a:ea typeface="+mn-ea"/>
                <a:cs typeface="+mn-cs"/>
              </a:defRPr>
            </a:lvl1pPr>
            <a:lvl2pPr marL="685800" indent="-228600" algn="l" defTabSz="914400" rtl="0" eaLnBrk="1" latinLnBrk="0" hangingPunct="1">
              <a:lnSpc>
                <a:spcPct val="125000"/>
              </a:lnSpc>
              <a:spcBef>
                <a:spcPts val="500"/>
              </a:spcBef>
              <a:spcAft>
                <a:spcPts val="600"/>
              </a:spcAft>
              <a:buClr>
                <a:schemeClr val="tx2"/>
              </a:buClr>
              <a:buFont typeface="Arial" panose="020B0604020202020204" pitchFamily="34" charset="0"/>
              <a:buChar char="•"/>
              <a:defRPr sz="2000" kern="1200">
                <a:solidFill>
                  <a:schemeClr val="bg1">
                    <a:lumMod val="50000"/>
                  </a:schemeClr>
                </a:solidFill>
                <a:latin typeface="Montserrat" pitchFamily="2" charset="77"/>
                <a:ea typeface="+mn-ea"/>
                <a:cs typeface="+mn-cs"/>
              </a:defRPr>
            </a:lvl2pPr>
            <a:lvl3pPr marL="1143000" indent="-228600" algn="l" defTabSz="914400" rtl="0" eaLnBrk="1" latinLnBrk="0" hangingPunct="1">
              <a:lnSpc>
                <a:spcPct val="125000"/>
              </a:lnSpc>
              <a:spcBef>
                <a:spcPts val="500"/>
              </a:spcBef>
              <a:spcAft>
                <a:spcPts val="600"/>
              </a:spcAft>
              <a:buClr>
                <a:schemeClr val="tx2"/>
              </a:buClr>
              <a:buFont typeface="Arial" panose="020B0604020202020204" pitchFamily="34" charset="0"/>
              <a:buChar char="•"/>
              <a:defRPr sz="2000" kern="1200">
                <a:solidFill>
                  <a:schemeClr val="bg1">
                    <a:lumMod val="50000"/>
                  </a:schemeClr>
                </a:solidFill>
                <a:latin typeface="Montserrat" pitchFamily="2" charset="77"/>
                <a:ea typeface="+mn-ea"/>
                <a:cs typeface="+mn-cs"/>
              </a:defRPr>
            </a:lvl3pPr>
            <a:lvl4pPr marL="1600200" indent="-228600" algn="l" defTabSz="914400" rtl="0" eaLnBrk="1" latinLnBrk="0" hangingPunct="1">
              <a:lnSpc>
                <a:spcPct val="125000"/>
              </a:lnSpc>
              <a:spcBef>
                <a:spcPts val="500"/>
              </a:spcBef>
              <a:spcAft>
                <a:spcPts val="600"/>
              </a:spcAft>
              <a:buClr>
                <a:schemeClr val="tx2"/>
              </a:buClr>
              <a:buFont typeface="Arial" panose="020B0604020202020204" pitchFamily="34" charset="0"/>
              <a:buChar char="•"/>
              <a:defRPr sz="1800" kern="1200">
                <a:solidFill>
                  <a:schemeClr val="bg1">
                    <a:lumMod val="50000"/>
                  </a:schemeClr>
                </a:solidFill>
                <a:latin typeface="Montserrat" pitchFamily="2" charset="77"/>
                <a:ea typeface="+mn-ea"/>
                <a:cs typeface="+mn-cs"/>
              </a:defRPr>
            </a:lvl4pPr>
            <a:lvl5pPr marL="2057400" indent="-228600" algn="l" defTabSz="914400" rtl="0" eaLnBrk="1" latinLnBrk="0" hangingPunct="1">
              <a:lnSpc>
                <a:spcPct val="125000"/>
              </a:lnSpc>
              <a:spcBef>
                <a:spcPts val="500"/>
              </a:spcBef>
              <a:spcAft>
                <a:spcPts val="600"/>
              </a:spcAft>
              <a:buClr>
                <a:schemeClr val="tx2"/>
              </a:buClr>
              <a:buFont typeface="Arial" panose="020B0604020202020204" pitchFamily="34" charset="0"/>
              <a:buChar char="•"/>
              <a:defRPr sz="1800" kern="1200">
                <a:solidFill>
                  <a:schemeClr val="bg1">
                    <a:lumMod val="50000"/>
                  </a:schemeClr>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rgbClr val="4B4B4B"/>
                </a:solidFill>
              </a:rPr>
              <a:t>Unemployment Rate (as of June ’26)</a:t>
            </a:r>
          </a:p>
          <a:p>
            <a:pPr lvl="1"/>
            <a:r>
              <a:rPr lang="en-US" sz="1600" dirty="0">
                <a:solidFill>
                  <a:srgbClr val="4B4B4B"/>
                </a:solidFill>
              </a:rPr>
              <a:t>City of Sun Prairie:  2.7% </a:t>
            </a:r>
          </a:p>
          <a:p>
            <a:pPr lvl="1"/>
            <a:r>
              <a:rPr lang="en-US" sz="1600" dirty="0">
                <a:solidFill>
                  <a:srgbClr val="4B4B4B"/>
                </a:solidFill>
              </a:rPr>
              <a:t>State of Wisconsin: 3.3%</a:t>
            </a:r>
          </a:p>
          <a:p>
            <a:pPr lvl="1"/>
            <a:r>
              <a:rPr lang="en-US" sz="1600" dirty="0">
                <a:solidFill>
                  <a:srgbClr val="4B4B4B"/>
                </a:solidFill>
              </a:rPr>
              <a:t>United States  4.1%</a:t>
            </a:r>
          </a:p>
          <a:p>
            <a:pPr lvl="1"/>
            <a:endParaRPr lang="en-US" sz="1600" dirty="0">
              <a:solidFill>
                <a:srgbClr val="4B4B4B"/>
              </a:solidFill>
            </a:endParaRPr>
          </a:p>
          <a:p>
            <a:pPr marL="457200" lvl="1" indent="0" algn="ctr">
              <a:buNone/>
            </a:pPr>
            <a:r>
              <a:rPr lang="en-US" b="1" dirty="0">
                <a:solidFill>
                  <a:srgbClr val="4B4B4B"/>
                </a:solidFill>
              </a:rPr>
              <a:t>Per Capita AGI (2025)</a:t>
            </a:r>
          </a:p>
          <a:p>
            <a:pPr lvl="1"/>
            <a:r>
              <a:rPr lang="en-US" sz="1600" dirty="0">
                <a:solidFill>
                  <a:srgbClr val="4B4B4B"/>
                </a:solidFill>
              </a:rPr>
              <a:t>City of Sun Prairie  $45,241</a:t>
            </a:r>
          </a:p>
          <a:p>
            <a:pPr lvl="1"/>
            <a:r>
              <a:rPr lang="en-US" sz="1600" dirty="0">
                <a:solidFill>
                  <a:srgbClr val="4B4B4B"/>
                </a:solidFill>
              </a:rPr>
              <a:t>Dane County  $49,532</a:t>
            </a:r>
          </a:p>
          <a:p>
            <a:pPr lvl="1"/>
            <a:r>
              <a:rPr lang="en-US" sz="1600" dirty="0">
                <a:solidFill>
                  <a:srgbClr val="4B4B4B"/>
                </a:solidFill>
              </a:rPr>
              <a:t>State of Wisconsin  $41,124</a:t>
            </a:r>
          </a:p>
        </p:txBody>
      </p:sp>
    </p:spTree>
    <p:extLst>
      <p:ext uri="{BB962C8B-B14F-4D97-AF65-F5344CB8AC3E}">
        <p14:creationId xmlns:p14="http://schemas.microsoft.com/office/powerpoint/2010/main" val="365688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B058-56A0-CD7C-E097-12FF4A5DCB75}"/>
              </a:ext>
            </a:extLst>
          </p:cNvPr>
          <p:cNvSpPr>
            <a:spLocks noGrp="1"/>
          </p:cNvSpPr>
          <p:nvPr>
            <p:ph type="title"/>
          </p:nvPr>
        </p:nvSpPr>
        <p:spPr>
          <a:xfrm>
            <a:off x="838200" y="607885"/>
            <a:ext cx="10012680" cy="1009651"/>
          </a:xfrm>
        </p:spPr>
        <p:txBody>
          <a:bodyPr/>
          <a:lstStyle/>
          <a:p>
            <a:r>
              <a:rPr lang="en-US" dirty="0"/>
              <a:t>Largest Employers</a:t>
            </a:r>
          </a:p>
        </p:txBody>
      </p:sp>
      <p:sp>
        <p:nvSpPr>
          <p:cNvPr id="3" name="Content Placeholder 2">
            <a:extLst>
              <a:ext uri="{FF2B5EF4-FFF2-40B4-BE49-F238E27FC236}">
                <a16:creationId xmlns:a16="http://schemas.microsoft.com/office/drawing/2014/main" id="{C7C2F99A-AFA8-9AA3-4FDC-0594C944A242}"/>
              </a:ext>
            </a:extLst>
          </p:cNvPr>
          <p:cNvSpPr>
            <a:spLocks noGrp="1"/>
          </p:cNvSpPr>
          <p:nvPr>
            <p:ph idx="4294967295"/>
          </p:nvPr>
        </p:nvSpPr>
        <p:spPr>
          <a:xfrm>
            <a:off x="7038108" y="1044203"/>
            <a:ext cx="3223492" cy="2745478"/>
          </a:xfrm>
          <a:solidFill>
            <a:schemeClr val="accent2"/>
          </a:solidFill>
        </p:spPr>
        <p:txBody>
          <a:bodyPr vert="horz" lIns="91440" tIns="45720" rIns="91440" bIns="45720" rtlCol="0" anchor="t">
            <a:normAutofit/>
          </a:bodyPr>
          <a:lstStyle/>
          <a:p>
            <a:endParaRPr lang="en-US" sz="1400" dirty="0">
              <a:latin typeface="Montserrat"/>
            </a:endParaRPr>
          </a:p>
          <a:p>
            <a:r>
              <a:rPr lang="en-US" sz="1400" dirty="0">
                <a:latin typeface="Montserrat"/>
              </a:rPr>
              <a:t>Many major employers have undergone recent physical expansions or renovations due to growing needs of City</a:t>
            </a:r>
          </a:p>
          <a:p>
            <a:r>
              <a:rPr lang="en-US" sz="1400" dirty="0">
                <a:latin typeface="Montserrat"/>
              </a:rPr>
              <a:t>All of the 10 largest employers are stable or expanding</a:t>
            </a:r>
          </a:p>
          <a:p>
            <a:r>
              <a:rPr lang="en-US" sz="1400" dirty="0">
                <a:latin typeface="Montserrat"/>
              </a:rPr>
              <a:t>Sun Prairie School District projects increase in student enrollment</a:t>
            </a:r>
          </a:p>
        </p:txBody>
      </p:sp>
      <p:graphicFrame>
        <p:nvGraphicFramePr>
          <p:cNvPr id="4" name="Content Placeholder 5">
            <a:extLst>
              <a:ext uri="{FF2B5EF4-FFF2-40B4-BE49-F238E27FC236}">
                <a16:creationId xmlns:a16="http://schemas.microsoft.com/office/drawing/2014/main" id="{66197011-3481-3297-5E0A-AE1855F04763}"/>
              </a:ext>
            </a:extLst>
          </p:cNvPr>
          <p:cNvGraphicFramePr>
            <a:graphicFrameLocks noGrp="1"/>
          </p:cNvGraphicFramePr>
          <p:nvPr>
            <p:ph idx="1"/>
            <p:extLst>
              <p:ext uri="{D42A27DB-BD31-4B8C-83A1-F6EECF244321}">
                <p14:modId xmlns:p14="http://schemas.microsoft.com/office/powerpoint/2010/main" val="443149244"/>
              </p:ext>
            </p:extLst>
          </p:nvPr>
        </p:nvGraphicFramePr>
        <p:xfrm>
          <a:off x="838200" y="1616067"/>
          <a:ext cx="5943348" cy="4226560"/>
        </p:xfrm>
        <a:graphic>
          <a:graphicData uri="http://schemas.openxmlformats.org/drawingml/2006/table">
            <a:tbl>
              <a:tblPr firstRow="1" bandRow="1">
                <a:tableStyleId>{5C22544A-7EE6-4342-B048-85BDC9FD1C3A}</a:tableStyleId>
              </a:tblPr>
              <a:tblGrid>
                <a:gridCol w="713105">
                  <a:extLst>
                    <a:ext uri="{9D8B030D-6E8A-4147-A177-3AD203B41FA5}">
                      <a16:colId xmlns:a16="http://schemas.microsoft.com/office/drawing/2014/main" val="2307868661"/>
                    </a:ext>
                  </a:extLst>
                </a:gridCol>
                <a:gridCol w="4022918">
                  <a:extLst>
                    <a:ext uri="{9D8B030D-6E8A-4147-A177-3AD203B41FA5}">
                      <a16:colId xmlns:a16="http://schemas.microsoft.com/office/drawing/2014/main" val="2705904882"/>
                    </a:ext>
                  </a:extLst>
                </a:gridCol>
                <a:gridCol w="1207325">
                  <a:extLst>
                    <a:ext uri="{9D8B030D-6E8A-4147-A177-3AD203B41FA5}">
                      <a16:colId xmlns:a16="http://schemas.microsoft.com/office/drawing/2014/main" val="1521816869"/>
                    </a:ext>
                  </a:extLst>
                </a:gridCol>
              </a:tblGrid>
              <a:tr h="370840">
                <a:tc>
                  <a:txBody>
                    <a:bodyPr/>
                    <a:lstStyle/>
                    <a:p>
                      <a:r>
                        <a:rPr lang="en-US" sz="1400" dirty="0">
                          <a:latin typeface="Montserrat" panose="00000500000000000000" pitchFamily="2" charset="0"/>
                        </a:rPr>
                        <a:t>Rank</a:t>
                      </a:r>
                    </a:p>
                  </a:txBody>
                  <a:tcPr/>
                </a:tc>
                <a:tc>
                  <a:txBody>
                    <a:bodyPr/>
                    <a:lstStyle/>
                    <a:p>
                      <a:r>
                        <a:rPr lang="en-US" sz="1400" dirty="0">
                          <a:latin typeface="Montserrat" panose="00000500000000000000" pitchFamily="2" charset="0"/>
                        </a:rPr>
                        <a:t>Employer</a:t>
                      </a:r>
                    </a:p>
                  </a:txBody>
                  <a:tcPr/>
                </a:tc>
                <a:tc>
                  <a:txBody>
                    <a:bodyPr/>
                    <a:lstStyle/>
                    <a:p>
                      <a:r>
                        <a:rPr lang="en-US" sz="1400" dirty="0">
                          <a:latin typeface="Montserrat" panose="00000500000000000000" pitchFamily="2" charset="0"/>
                        </a:rPr>
                        <a:t>Employees</a:t>
                      </a:r>
                    </a:p>
                  </a:txBody>
                  <a:tcPr/>
                </a:tc>
                <a:extLst>
                  <a:ext uri="{0D108BD9-81ED-4DB2-BD59-A6C34878D82A}">
                    <a16:rowId xmlns:a16="http://schemas.microsoft.com/office/drawing/2014/main" val="1351828179"/>
                  </a:ext>
                </a:extLst>
              </a:tr>
              <a:tr h="370840">
                <a:tc>
                  <a:txBody>
                    <a:bodyPr/>
                    <a:lstStyle/>
                    <a:p>
                      <a:r>
                        <a:rPr lang="en-US" sz="1400" dirty="0">
                          <a:latin typeface="Montserrat" panose="00000500000000000000" pitchFamily="2" charset="0"/>
                        </a:rPr>
                        <a:t>1</a:t>
                      </a:r>
                    </a:p>
                  </a:txBody>
                  <a:tcPr/>
                </a:tc>
                <a:tc>
                  <a:txBody>
                    <a:bodyPr/>
                    <a:lstStyle/>
                    <a:p>
                      <a:r>
                        <a:rPr lang="en-US" sz="1400" dirty="0">
                          <a:latin typeface="Montserrat" panose="00000500000000000000" pitchFamily="2" charset="0"/>
                        </a:rPr>
                        <a:t>Sun Prairie School District</a:t>
                      </a:r>
                    </a:p>
                  </a:txBody>
                  <a:tcPr/>
                </a:tc>
                <a:tc>
                  <a:txBody>
                    <a:bodyPr/>
                    <a:lstStyle/>
                    <a:p>
                      <a:pPr algn="r"/>
                      <a:r>
                        <a:rPr lang="en-US" sz="1400" dirty="0">
                          <a:latin typeface="Montserrat" panose="00000500000000000000" pitchFamily="2" charset="0"/>
                        </a:rPr>
                        <a:t>1,501</a:t>
                      </a:r>
                    </a:p>
                  </a:txBody>
                  <a:tcPr/>
                </a:tc>
                <a:extLst>
                  <a:ext uri="{0D108BD9-81ED-4DB2-BD59-A6C34878D82A}">
                    <a16:rowId xmlns:a16="http://schemas.microsoft.com/office/drawing/2014/main" val="1200740651"/>
                  </a:ext>
                </a:extLst>
              </a:tr>
              <a:tr h="370840">
                <a:tc>
                  <a:txBody>
                    <a:bodyPr/>
                    <a:lstStyle/>
                    <a:p>
                      <a:r>
                        <a:rPr lang="en-US" sz="1400" dirty="0">
                          <a:latin typeface="Montserrat" panose="00000500000000000000" pitchFamily="2" charset="0"/>
                        </a:rPr>
                        <a:t>2</a:t>
                      </a:r>
                    </a:p>
                  </a:txBody>
                  <a:tcPr/>
                </a:tc>
                <a:tc>
                  <a:txBody>
                    <a:bodyPr/>
                    <a:lstStyle/>
                    <a:p>
                      <a:r>
                        <a:rPr lang="en-US" sz="1400" dirty="0">
                          <a:latin typeface="Montserrat" panose="00000500000000000000" pitchFamily="2" charset="0"/>
                        </a:rPr>
                        <a:t>City of Sun Prairie </a:t>
                      </a:r>
                    </a:p>
                  </a:txBody>
                  <a:tcPr/>
                </a:tc>
                <a:tc>
                  <a:txBody>
                    <a:bodyPr/>
                    <a:lstStyle/>
                    <a:p>
                      <a:pPr algn="r"/>
                      <a:r>
                        <a:rPr lang="en-US" sz="1400" dirty="0">
                          <a:latin typeface="Montserrat" panose="00000500000000000000" pitchFamily="2" charset="0"/>
                        </a:rPr>
                        <a:t>992</a:t>
                      </a:r>
                    </a:p>
                  </a:txBody>
                  <a:tcPr/>
                </a:tc>
                <a:extLst>
                  <a:ext uri="{0D108BD9-81ED-4DB2-BD59-A6C34878D82A}">
                    <a16:rowId xmlns:a16="http://schemas.microsoft.com/office/drawing/2014/main" val="3054117587"/>
                  </a:ext>
                </a:extLst>
              </a:tr>
              <a:tr h="370840">
                <a:tc>
                  <a:txBody>
                    <a:bodyPr/>
                    <a:lstStyle/>
                    <a:p>
                      <a:r>
                        <a:rPr lang="en-US" sz="1400" dirty="0">
                          <a:latin typeface="Montserrat" panose="00000500000000000000" pitchFamily="2"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Montserrat" panose="00000500000000000000" pitchFamily="2" charset="0"/>
                        </a:rPr>
                        <a:t> Colony Brands</a:t>
                      </a:r>
                    </a:p>
                    <a:p>
                      <a:endParaRPr lang="en-US" sz="1400" dirty="0">
                        <a:latin typeface="Montserrat" panose="00000500000000000000" pitchFamily="2" charset="0"/>
                      </a:endParaRPr>
                    </a:p>
                  </a:txBody>
                  <a:tcPr/>
                </a:tc>
                <a:tc>
                  <a:txBody>
                    <a:bodyPr/>
                    <a:lstStyle/>
                    <a:p>
                      <a:pPr algn="r"/>
                      <a:r>
                        <a:rPr lang="en-US" sz="1400" dirty="0">
                          <a:latin typeface="Montserrat" panose="00000500000000000000" pitchFamily="2" charset="0"/>
                        </a:rPr>
                        <a:t>505</a:t>
                      </a:r>
                    </a:p>
                  </a:txBody>
                  <a:tcPr/>
                </a:tc>
                <a:extLst>
                  <a:ext uri="{0D108BD9-81ED-4DB2-BD59-A6C34878D82A}">
                    <a16:rowId xmlns:a16="http://schemas.microsoft.com/office/drawing/2014/main" val="3076626147"/>
                  </a:ext>
                </a:extLst>
              </a:tr>
              <a:tr h="370840">
                <a:tc>
                  <a:txBody>
                    <a:bodyPr/>
                    <a:lstStyle/>
                    <a:p>
                      <a:r>
                        <a:rPr lang="en-US" sz="1400" dirty="0">
                          <a:latin typeface="Montserrat" panose="00000500000000000000" pitchFamily="2" charset="0"/>
                        </a:rPr>
                        <a:t>4</a:t>
                      </a:r>
                    </a:p>
                  </a:txBody>
                  <a:tcPr/>
                </a:tc>
                <a:tc>
                  <a:txBody>
                    <a:bodyPr/>
                    <a:lstStyle/>
                    <a:p>
                      <a:r>
                        <a:rPr lang="en-US" sz="1400" dirty="0">
                          <a:latin typeface="Montserrat" panose="00000500000000000000" pitchFamily="2" charset="0"/>
                        </a:rPr>
                        <a:t>Costco</a:t>
                      </a:r>
                    </a:p>
                  </a:txBody>
                  <a:tcPr/>
                </a:tc>
                <a:tc>
                  <a:txBody>
                    <a:bodyPr/>
                    <a:lstStyle/>
                    <a:p>
                      <a:pPr algn="r"/>
                      <a:r>
                        <a:rPr lang="en-US" sz="1400" dirty="0">
                          <a:latin typeface="Montserrat" panose="00000500000000000000" pitchFamily="2" charset="0"/>
                        </a:rPr>
                        <a:t>419</a:t>
                      </a:r>
                    </a:p>
                  </a:txBody>
                  <a:tcPr/>
                </a:tc>
                <a:extLst>
                  <a:ext uri="{0D108BD9-81ED-4DB2-BD59-A6C34878D82A}">
                    <a16:rowId xmlns:a16="http://schemas.microsoft.com/office/drawing/2014/main" val="2091567202"/>
                  </a:ext>
                </a:extLst>
              </a:tr>
              <a:tr h="370840">
                <a:tc>
                  <a:txBody>
                    <a:bodyPr/>
                    <a:lstStyle/>
                    <a:p>
                      <a:r>
                        <a:rPr lang="en-US" sz="1400" dirty="0">
                          <a:latin typeface="Montserrat" panose="00000500000000000000" pitchFamily="2" charset="0"/>
                        </a:rPr>
                        <a:t>5</a:t>
                      </a:r>
                    </a:p>
                  </a:txBody>
                  <a:tcPr/>
                </a:tc>
                <a:tc>
                  <a:txBody>
                    <a:bodyPr/>
                    <a:lstStyle/>
                    <a:p>
                      <a:r>
                        <a:rPr lang="en-US" sz="1400" dirty="0">
                          <a:latin typeface="Montserrat" panose="00000500000000000000" pitchFamily="2" charset="0"/>
                        </a:rPr>
                        <a:t>Wisconsin Distribution</a:t>
                      </a:r>
                    </a:p>
                  </a:txBody>
                  <a:tcPr/>
                </a:tc>
                <a:tc>
                  <a:txBody>
                    <a:bodyPr/>
                    <a:lstStyle/>
                    <a:p>
                      <a:pPr algn="r"/>
                      <a:r>
                        <a:rPr lang="en-US" sz="1400" dirty="0">
                          <a:latin typeface="Montserrat" panose="00000500000000000000" pitchFamily="2" charset="0"/>
                        </a:rPr>
                        <a:t>412</a:t>
                      </a:r>
                    </a:p>
                  </a:txBody>
                  <a:tcPr/>
                </a:tc>
                <a:extLst>
                  <a:ext uri="{0D108BD9-81ED-4DB2-BD59-A6C34878D82A}">
                    <a16:rowId xmlns:a16="http://schemas.microsoft.com/office/drawing/2014/main" val="3159412251"/>
                  </a:ext>
                </a:extLst>
              </a:tr>
              <a:tr h="370840">
                <a:tc>
                  <a:txBody>
                    <a:bodyPr/>
                    <a:lstStyle/>
                    <a:p>
                      <a:r>
                        <a:rPr lang="en-US" sz="1400" dirty="0">
                          <a:latin typeface="Montserrat" panose="00000500000000000000" pitchFamily="2" charset="0"/>
                        </a:rPr>
                        <a:t>6</a:t>
                      </a:r>
                    </a:p>
                  </a:txBody>
                  <a:tcPr/>
                </a:tc>
                <a:tc>
                  <a:txBody>
                    <a:bodyPr/>
                    <a:lstStyle/>
                    <a:p>
                      <a:r>
                        <a:rPr lang="en-US" sz="1400" dirty="0">
                          <a:latin typeface="Montserrat" panose="00000500000000000000" pitchFamily="2" charset="0"/>
                        </a:rPr>
                        <a:t>Axim Geospatial </a:t>
                      </a:r>
                    </a:p>
                  </a:txBody>
                  <a:tcPr/>
                </a:tc>
                <a:tc>
                  <a:txBody>
                    <a:bodyPr/>
                    <a:lstStyle/>
                    <a:p>
                      <a:pPr algn="r"/>
                      <a:r>
                        <a:rPr lang="en-US" sz="1400" dirty="0">
                          <a:latin typeface="Montserrat" panose="00000500000000000000" pitchFamily="2" charset="0"/>
                        </a:rPr>
                        <a:t>360</a:t>
                      </a:r>
                    </a:p>
                  </a:txBody>
                  <a:tcPr/>
                </a:tc>
                <a:extLst>
                  <a:ext uri="{0D108BD9-81ED-4DB2-BD59-A6C34878D82A}">
                    <a16:rowId xmlns:a16="http://schemas.microsoft.com/office/drawing/2014/main" val="2642945102"/>
                  </a:ext>
                </a:extLst>
              </a:tr>
              <a:tr h="370840">
                <a:tc>
                  <a:txBody>
                    <a:bodyPr/>
                    <a:lstStyle/>
                    <a:p>
                      <a:r>
                        <a:rPr lang="en-US" sz="1400" dirty="0">
                          <a:latin typeface="Montserrat" panose="00000500000000000000" pitchFamily="2" charset="0"/>
                        </a:rPr>
                        <a:t>7</a:t>
                      </a:r>
                    </a:p>
                  </a:txBody>
                  <a:tcPr/>
                </a:tc>
                <a:tc>
                  <a:txBody>
                    <a:bodyPr/>
                    <a:lstStyle/>
                    <a:p>
                      <a:r>
                        <a:rPr lang="en-US" sz="1400" dirty="0">
                          <a:latin typeface="Montserrat" panose="00000500000000000000" pitchFamily="2" charset="0"/>
                        </a:rPr>
                        <a:t>Prairie Athletic Club</a:t>
                      </a:r>
                    </a:p>
                  </a:txBody>
                  <a:tcPr/>
                </a:tc>
                <a:tc>
                  <a:txBody>
                    <a:bodyPr/>
                    <a:lstStyle/>
                    <a:p>
                      <a:pPr algn="r"/>
                      <a:r>
                        <a:rPr lang="en-US" sz="1400" dirty="0">
                          <a:latin typeface="Montserrat" panose="00000500000000000000" pitchFamily="2" charset="0"/>
                        </a:rPr>
                        <a:t>300</a:t>
                      </a:r>
                    </a:p>
                  </a:txBody>
                  <a:tcPr/>
                </a:tc>
                <a:extLst>
                  <a:ext uri="{0D108BD9-81ED-4DB2-BD59-A6C34878D82A}">
                    <a16:rowId xmlns:a16="http://schemas.microsoft.com/office/drawing/2014/main" val="3834593400"/>
                  </a:ext>
                </a:extLst>
              </a:tr>
              <a:tr h="370840">
                <a:tc>
                  <a:txBody>
                    <a:bodyPr/>
                    <a:lstStyle/>
                    <a:p>
                      <a:r>
                        <a:rPr lang="en-US" sz="1400" dirty="0">
                          <a:latin typeface="Montserrat" panose="00000500000000000000" pitchFamily="2" charset="0"/>
                        </a:rPr>
                        <a:t>8</a:t>
                      </a:r>
                    </a:p>
                  </a:txBody>
                  <a:tcPr/>
                </a:tc>
                <a:tc>
                  <a:txBody>
                    <a:bodyPr/>
                    <a:lstStyle/>
                    <a:p>
                      <a:r>
                        <a:rPr lang="en-US" sz="1400" dirty="0">
                          <a:latin typeface="Montserrat" panose="00000500000000000000" pitchFamily="2" charset="0"/>
                        </a:rPr>
                        <a:t>Trachte Building Systems Inc.</a:t>
                      </a:r>
                    </a:p>
                  </a:txBody>
                  <a:tcPr/>
                </a:tc>
                <a:tc>
                  <a:txBody>
                    <a:bodyPr/>
                    <a:lstStyle/>
                    <a:p>
                      <a:pPr algn="r"/>
                      <a:r>
                        <a:rPr lang="en-US" sz="1400" dirty="0">
                          <a:latin typeface="Montserrat" panose="00000500000000000000" pitchFamily="2" charset="0"/>
                        </a:rPr>
                        <a:t>291</a:t>
                      </a:r>
                    </a:p>
                  </a:txBody>
                  <a:tcPr/>
                </a:tc>
                <a:extLst>
                  <a:ext uri="{0D108BD9-81ED-4DB2-BD59-A6C34878D82A}">
                    <a16:rowId xmlns:a16="http://schemas.microsoft.com/office/drawing/2014/main" val="1412593539"/>
                  </a:ext>
                </a:extLst>
              </a:tr>
              <a:tr h="370840">
                <a:tc>
                  <a:txBody>
                    <a:bodyPr/>
                    <a:lstStyle/>
                    <a:p>
                      <a:r>
                        <a:rPr lang="en-US" sz="1400" dirty="0">
                          <a:latin typeface="Montserrat" panose="00000500000000000000" pitchFamily="2" charset="0"/>
                        </a:rPr>
                        <a:t>9</a:t>
                      </a:r>
                    </a:p>
                  </a:txBody>
                  <a:tcPr/>
                </a:tc>
                <a:tc>
                  <a:txBody>
                    <a:bodyPr/>
                    <a:lstStyle/>
                    <a:p>
                      <a:r>
                        <a:rPr lang="en-US" sz="1400" dirty="0">
                          <a:latin typeface="Montserrat" panose="00000500000000000000" pitchFamily="2" charset="0"/>
                        </a:rPr>
                        <a:t>Target</a:t>
                      </a:r>
                    </a:p>
                  </a:txBody>
                  <a:tcPr/>
                </a:tc>
                <a:tc>
                  <a:txBody>
                    <a:bodyPr/>
                    <a:lstStyle/>
                    <a:p>
                      <a:pPr algn="r"/>
                      <a:r>
                        <a:rPr lang="en-US" sz="1400" dirty="0">
                          <a:latin typeface="Montserrat" panose="00000500000000000000" pitchFamily="2" charset="0"/>
                        </a:rPr>
                        <a:t>274</a:t>
                      </a:r>
                    </a:p>
                  </a:txBody>
                  <a:tcPr/>
                </a:tc>
                <a:extLst>
                  <a:ext uri="{0D108BD9-81ED-4DB2-BD59-A6C34878D82A}">
                    <a16:rowId xmlns:a16="http://schemas.microsoft.com/office/drawing/2014/main" val="2631969202"/>
                  </a:ext>
                </a:extLst>
              </a:tr>
              <a:tr h="370840">
                <a:tc>
                  <a:txBody>
                    <a:bodyPr/>
                    <a:lstStyle/>
                    <a:p>
                      <a:r>
                        <a:rPr lang="en-US" sz="1400" dirty="0">
                          <a:latin typeface="Montserrat" panose="00000500000000000000" pitchFamily="2" charset="0"/>
                        </a:rPr>
                        <a:t>10</a:t>
                      </a:r>
                    </a:p>
                  </a:txBody>
                  <a:tcPr/>
                </a:tc>
                <a:tc>
                  <a:txBody>
                    <a:bodyPr/>
                    <a:lstStyle/>
                    <a:p>
                      <a:r>
                        <a:rPr lang="en-US" sz="1400" dirty="0">
                          <a:latin typeface="Montserrat" panose="00000500000000000000" pitchFamily="2" charset="0"/>
                        </a:rPr>
                        <a:t>Royle Printing</a:t>
                      </a:r>
                    </a:p>
                  </a:txBody>
                  <a:tcPr/>
                </a:tc>
                <a:tc>
                  <a:txBody>
                    <a:bodyPr/>
                    <a:lstStyle/>
                    <a:p>
                      <a:pPr algn="r"/>
                      <a:r>
                        <a:rPr lang="en-US" sz="1400" dirty="0">
                          <a:latin typeface="Montserrat" panose="00000500000000000000" pitchFamily="2" charset="0"/>
                        </a:rPr>
                        <a:t>273</a:t>
                      </a:r>
                    </a:p>
                  </a:txBody>
                  <a:tcPr/>
                </a:tc>
                <a:extLst>
                  <a:ext uri="{0D108BD9-81ED-4DB2-BD59-A6C34878D82A}">
                    <a16:rowId xmlns:a16="http://schemas.microsoft.com/office/drawing/2014/main" val="861557657"/>
                  </a:ext>
                </a:extLst>
              </a:tr>
            </a:tbl>
          </a:graphicData>
        </a:graphic>
      </p:graphicFrame>
    </p:spTree>
    <p:extLst>
      <p:ext uri="{BB962C8B-B14F-4D97-AF65-F5344CB8AC3E}">
        <p14:creationId xmlns:p14="http://schemas.microsoft.com/office/powerpoint/2010/main" val="989594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333606-B092-849C-4780-4AA887ACF7F2}"/>
              </a:ext>
            </a:extLst>
          </p:cNvPr>
          <p:cNvSpPr>
            <a:spLocks noGrp="1"/>
          </p:cNvSpPr>
          <p:nvPr>
            <p:ph type="title"/>
          </p:nvPr>
        </p:nvSpPr>
        <p:spPr/>
        <p:txBody>
          <a:bodyPr/>
          <a:lstStyle/>
          <a:p>
            <a:r>
              <a:rPr lang="en-US" dirty="0"/>
              <a:t>Largest Taxpayers</a:t>
            </a:r>
          </a:p>
        </p:txBody>
      </p:sp>
      <p:graphicFrame>
        <p:nvGraphicFramePr>
          <p:cNvPr id="6" name="Content Placeholder 5">
            <a:extLst>
              <a:ext uri="{FF2B5EF4-FFF2-40B4-BE49-F238E27FC236}">
                <a16:creationId xmlns:a16="http://schemas.microsoft.com/office/drawing/2014/main" id="{AAE79547-09B4-B1BD-6592-92A2DADD88F6}"/>
              </a:ext>
            </a:extLst>
          </p:cNvPr>
          <p:cNvGraphicFramePr>
            <a:graphicFrameLocks noGrp="1"/>
          </p:cNvGraphicFramePr>
          <p:nvPr>
            <p:ph idx="1"/>
            <p:extLst>
              <p:ext uri="{D42A27DB-BD31-4B8C-83A1-F6EECF244321}">
                <p14:modId xmlns:p14="http://schemas.microsoft.com/office/powerpoint/2010/main" val="2361428026"/>
              </p:ext>
            </p:extLst>
          </p:nvPr>
        </p:nvGraphicFramePr>
        <p:xfrm>
          <a:off x="2163540" y="1595134"/>
          <a:ext cx="7362000" cy="4079240"/>
        </p:xfrm>
        <a:graphic>
          <a:graphicData uri="http://schemas.openxmlformats.org/drawingml/2006/table">
            <a:tbl>
              <a:tblPr firstRow="1" bandRow="1">
                <a:tableStyleId>{5C22544A-7EE6-4342-B048-85BDC9FD1C3A}</a:tableStyleId>
              </a:tblPr>
              <a:tblGrid>
                <a:gridCol w="2454783">
                  <a:extLst>
                    <a:ext uri="{9D8B030D-6E8A-4147-A177-3AD203B41FA5}">
                      <a16:colId xmlns:a16="http://schemas.microsoft.com/office/drawing/2014/main" val="2307868661"/>
                    </a:ext>
                  </a:extLst>
                </a:gridCol>
                <a:gridCol w="2725611">
                  <a:extLst>
                    <a:ext uri="{9D8B030D-6E8A-4147-A177-3AD203B41FA5}">
                      <a16:colId xmlns:a16="http://schemas.microsoft.com/office/drawing/2014/main" val="2705904882"/>
                    </a:ext>
                  </a:extLst>
                </a:gridCol>
                <a:gridCol w="2181606">
                  <a:extLst>
                    <a:ext uri="{9D8B030D-6E8A-4147-A177-3AD203B41FA5}">
                      <a16:colId xmlns:a16="http://schemas.microsoft.com/office/drawing/2014/main" val="1521816869"/>
                    </a:ext>
                  </a:extLst>
                </a:gridCol>
              </a:tblGrid>
              <a:tr h="370840">
                <a:tc>
                  <a:txBody>
                    <a:bodyPr/>
                    <a:lstStyle/>
                    <a:p>
                      <a:r>
                        <a:rPr lang="en-US" sz="1400" dirty="0">
                          <a:latin typeface="Montserrat" panose="00000500000000000000" pitchFamily="2" charset="0"/>
                        </a:rPr>
                        <a:t>Taxpayer</a:t>
                      </a:r>
                    </a:p>
                  </a:txBody>
                  <a:tcPr/>
                </a:tc>
                <a:tc>
                  <a:txBody>
                    <a:bodyPr/>
                    <a:lstStyle/>
                    <a:p>
                      <a:r>
                        <a:rPr lang="en-US" sz="1400" dirty="0">
                          <a:latin typeface="Montserrat" panose="00000500000000000000" pitchFamily="2" charset="0"/>
                        </a:rPr>
                        <a:t>Type of Property/Business</a:t>
                      </a:r>
                    </a:p>
                  </a:txBody>
                  <a:tcPr/>
                </a:tc>
                <a:tc>
                  <a:txBody>
                    <a:bodyPr/>
                    <a:lstStyle/>
                    <a:p>
                      <a:r>
                        <a:rPr lang="en-US" sz="1400" dirty="0">
                          <a:latin typeface="Montserrat" panose="00000500000000000000" pitchFamily="2" charset="0"/>
                        </a:rPr>
                        <a:t>2025 Assessed Value</a:t>
                      </a:r>
                    </a:p>
                  </a:txBody>
                  <a:tcPr/>
                </a:tc>
                <a:extLst>
                  <a:ext uri="{0D108BD9-81ED-4DB2-BD59-A6C34878D82A}">
                    <a16:rowId xmlns:a16="http://schemas.microsoft.com/office/drawing/2014/main" val="1351828179"/>
                  </a:ext>
                </a:extLst>
              </a:tr>
              <a:tr h="370840">
                <a:tc>
                  <a:txBody>
                    <a:bodyPr/>
                    <a:lstStyle/>
                    <a:p>
                      <a:r>
                        <a:rPr lang="en-US" sz="1400" dirty="0">
                          <a:latin typeface="Montserrat" panose="00000500000000000000" pitchFamily="2" charset="0"/>
                        </a:rPr>
                        <a:t>Fedler Connery</a:t>
                      </a:r>
                    </a:p>
                  </a:txBody>
                  <a:tcPr/>
                </a:tc>
                <a:tc>
                  <a:txBody>
                    <a:bodyPr/>
                    <a:lstStyle/>
                    <a:p>
                      <a:r>
                        <a:rPr lang="en-US" sz="1400" dirty="0">
                          <a:latin typeface="Montserrat" panose="00000500000000000000" pitchFamily="2" charset="0"/>
                        </a:rPr>
                        <a:t>Apartments</a:t>
                      </a:r>
                    </a:p>
                  </a:txBody>
                  <a:tcPr/>
                </a:tc>
                <a:tc>
                  <a:txBody>
                    <a:bodyPr/>
                    <a:lstStyle/>
                    <a:p>
                      <a:pPr algn="r"/>
                      <a:r>
                        <a:rPr lang="en-US" sz="1400" dirty="0">
                          <a:latin typeface="Montserrat" panose="00000500000000000000" pitchFamily="2" charset="0"/>
                        </a:rPr>
                        <a:t>$165,073,600</a:t>
                      </a:r>
                    </a:p>
                  </a:txBody>
                  <a:tcPr/>
                </a:tc>
                <a:extLst>
                  <a:ext uri="{0D108BD9-81ED-4DB2-BD59-A6C34878D82A}">
                    <a16:rowId xmlns:a16="http://schemas.microsoft.com/office/drawing/2014/main" val="1200740651"/>
                  </a:ext>
                </a:extLst>
              </a:tr>
              <a:tr h="370840">
                <a:tc>
                  <a:txBody>
                    <a:bodyPr/>
                    <a:lstStyle/>
                    <a:p>
                      <a:r>
                        <a:rPr lang="en-US" sz="1400" dirty="0">
                          <a:latin typeface="Montserrat" panose="00000500000000000000" pitchFamily="2" charset="0"/>
                        </a:rPr>
                        <a:t>Weidner Apartments</a:t>
                      </a:r>
                    </a:p>
                  </a:txBody>
                  <a:tcPr/>
                </a:tc>
                <a:tc>
                  <a:txBody>
                    <a:bodyPr/>
                    <a:lstStyle/>
                    <a:p>
                      <a:r>
                        <a:rPr lang="en-US" sz="1400" dirty="0">
                          <a:latin typeface="Montserrat" panose="00000500000000000000" pitchFamily="2" charset="0"/>
                        </a:rPr>
                        <a:t>Apartments </a:t>
                      </a:r>
                    </a:p>
                  </a:txBody>
                  <a:tcPr/>
                </a:tc>
                <a:tc>
                  <a:txBody>
                    <a:bodyPr/>
                    <a:lstStyle/>
                    <a:p>
                      <a:pPr algn="r"/>
                      <a:r>
                        <a:rPr lang="en-US" sz="1400" dirty="0">
                          <a:latin typeface="Montserrat" panose="00000500000000000000" pitchFamily="2" charset="0"/>
                        </a:rPr>
                        <a:t>$65,404,800</a:t>
                      </a:r>
                    </a:p>
                  </a:txBody>
                  <a:tcPr/>
                </a:tc>
                <a:extLst>
                  <a:ext uri="{0D108BD9-81ED-4DB2-BD59-A6C34878D82A}">
                    <a16:rowId xmlns:a16="http://schemas.microsoft.com/office/drawing/2014/main" val="3054117587"/>
                  </a:ext>
                </a:extLst>
              </a:tr>
              <a:tr h="370840">
                <a:tc>
                  <a:txBody>
                    <a:bodyPr/>
                    <a:lstStyle/>
                    <a:p>
                      <a:r>
                        <a:rPr lang="en-US" sz="1400" dirty="0">
                          <a:latin typeface="Montserrat" panose="00000500000000000000" pitchFamily="2" charset="0"/>
                        </a:rPr>
                        <a:t>Prairie Lakes Retail</a:t>
                      </a:r>
                    </a:p>
                  </a:txBody>
                  <a:tcPr/>
                </a:tc>
                <a:tc>
                  <a:txBody>
                    <a:bodyPr/>
                    <a:lstStyle/>
                    <a:p>
                      <a:r>
                        <a:rPr lang="en-US" sz="1400" dirty="0">
                          <a:latin typeface="Montserrat" panose="00000500000000000000" pitchFamily="2" charset="0"/>
                        </a:rPr>
                        <a:t>Retail</a:t>
                      </a:r>
                    </a:p>
                  </a:txBody>
                  <a:tcPr/>
                </a:tc>
                <a:tc>
                  <a:txBody>
                    <a:bodyPr/>
                    <a:lstStyle/>
                    <a:p>
                      <a:pPr algn="r"/>
                      <a:r>
                        <a:rPr lang="en-US" sz="1400" dirty="0">
                          <a:latin typeface="Montserrat" panose="00000500000000000000" pitchFamily="2" charset="0"/>
                        </a:rPr>
                        <a:t>$53,963,100</a:t>
                      </a:r>
                    </a:p>
                  </a:txBody>
                  <a:tcPr/>
                </a:tc>
                <a:extLst>
                  <a:ext uri="{0D108BD9-81ED-4DB2-BD59-A6C34878D82A}">
                    <a16:rowId xmlns:a16="http://schemas.microsoft.com/office/drawing/2014/main" val="3076626147"/>
                  </a:ext>
                </a:extLst>
              </a:tr>
              <a:tr h="370840">
                <a:tc>
                  <a:txBody>
                    <a:bodyPr/>
                    <a:lstStyle/>
                    <a:p>
                      <a:r>
                        <a:rPr lang="en-US" sz="1400" dirty="0">
                          <a:latin typeface="Montserrat" panose="00000500000000000000" pitchFamily="2" charset="0"/>
                        </a:rPr>
                        <a:t>Park 151</a:t>
                      </a:r>
                    </a:p>
                  </a:txBody>
                  <a:tcPr/>
                </a:tc>
                <a:tc>
                  <a:txBody>
                    <a:bodyPr/>
                    <a:lstStyle/>
                    <a:p>
                      <a:r>
                        <a:rPr lang="en-US" sz="1400" dirty="0">
                          <a:latin typeface="Montserrat" panose="00000500000000000000" pitchFamily="2" charset="0"/>
                        </a:rPr>
                        <a:t>Business Park </a:t>
                      </a:r>
                    </a:p>
                  </a:txBody>
                  <a:tcPr/>
                </a:tc>
                <a:tc>
                  <a:txBody>
                    <a:bodyPr/>
                    <a:lstStyle/>
                    <a:p>
                      <a:pPr algn="r"/>
                      <a:r>
                        <a:rPr lang="en-US" sz="1400" dirty="0">
                          <a:latin typeface="Montserrat" panose="00000500000000000000" pitchFamily="2" charset="0"/>
                        </a:rPr>
                        <a:t>$53,685,300</a:t>
                      </a:r>
                    </a:p>
                  </a:txBody>
                  <a:tcPr/>
                </a:tc>
                <a:extLst>
                  <a:ext uri="{0D108BD9-81ED-4DB2-BD59-A6C34878D82A}">
                    <a16:rowId xmlns:a16="http://schemas.microsoft.com/office/drawing/2014/main" val="2091567202"/>
                  </a:ext>
                </a:extLst>
              </a:tr>
              <a:tr h="370840">
                <a:tc>
                  <a:txBody>
                    <a:bodyPr/>
                    <a:lstStyle/>
                    <a:p>
                      <a:r>
                        <a:rPr lang="en-US" sz="1400" dirty="0">
                          <a:latin typeface="Montserrat" panose="00000500000000000000" pitchFamily="2" charset="0"/>
                        </a:rPr>
                        <a:t> Gebhardt Property</a:t>
                      </a:r>
                    </a:p>
                  </a:txBody>
                  <a:tcPr/>
                </a:tc>
                <a:tc>
                  <a:txBody>
                    <a:bodyPr/>
                    <a:lstStyle/>
                    <a:p>
                      <a:r>
                        <a:rPr lang="en-US" sz="1400" dirty="0">
                          <a:latin typeface="Montserrat" panose="00000500000000000000" pitchFamily="2" charset="0"/>
                        </a:rPr>
                        <a:t>Housing</a:t>
                      </a:r>
                    </a:p>
                  </a:txBody>
                  <a:tcPr/>
                </a:tc>
                <a:tc>
                  <a:txBody>
                    <a:bodyPr/>
                    <a:lstStyle/>
                    <a:p>
                      <a:pPr algn="r"/>
                      <a:r>
                        <a:rPr lang="en-US" sz="1400" dirty="0">
                          <a:latin typeface="Montserrat" panose="00000500000000000000" pitchFamily="2" charset="0"/>
                        </a:rPr>
                        <a:t>$43,496,500</a:t>
                      </a:r>
                    </a:p>
                  </a:txBody>
                  <a:tcPr/>
                </a:tc>
                <a:extLst>
                  <a:ext uri="{0D108BD9-81ED-4DB2-BD59-A6C34878D82A}">
                    <a16:rowId xmlns:a16="http://schemas.microsoft.com/office/drawing/2014/main" val="3159412251"/>
                  </a:ext>
                </a:extLst>
              </a:tr>
              <a:tr h="370840">
                <a:tc>
                  <a:txBody>
                    <a:bodyPr/>
                    <a:lstStyle/>
                    <a:p>
                      <a:r>
                        <a:rPr lang="en-US" sz="1400" dirty="0">
                          <a:latin typeface="Montserrat" panose="00000500000000000000" pitchFamily="2" charset="0"/>
                        </a:rPr>
                        <a:t>Continental 345 Fund</a:t>
                      </a:r>
                    </a:p>
                  </a:txBody>
                  <a:tcPr/>
                </a:tc>
                <a:tc>
                  <a:txBody>
                    <a:bodyPr/>
                    <a:lstStyle/>
                    <a:p>
                      <a:r>
                        <a:rPr lang="en-US" sz="1400" dirty="0">
                          <a:latin typeface="Montserrat" panose="00000500000000000000" pitchFamily="2" charset="0"/>
                        </a:rPr>
                        <a:t>Housing</a:t>
                      </a:r>
                    </a:p>
                  </a:txBody>
                  <a:tcPr/>
                </a:tc>
                <a:tc>
                  <a:txBody>
                    <a:bodyPr/>
                    <a:lstStyle/>
                    <a:p>
                      <a:pPr algn="r"/>
                      <a:r>
                        <a:rPr lang="en-US" sz="1400" dirty="0">
                          <a:latin typeface="Montserrat" panose="00000500000000000000" pitchFamily="2" charset="0"/>
                        </a:rPr>
                        <a:t>$42,988,700</a:t>
                      </a:r>
                    </a:p>
                  </a:txBody>
                  <a:tcPr/>
                </a:tc>
                <a:extLst>
                  <a:ext uri="{0D108BD9-81ED-4DB2-BD59-A6C34878D82A}">
                    <a16:rowId xmlns:a16="http://schemas.microsoft.com/office/drawing/2014/main" val="2642945102"/>
                  </a:ext>
                </a:extLst>
              </a:tr>
              <a:tr h="370840">
                <a:tc>
                  <a:txBody>
                    <a:bodyPr/>
                    <a:lstStyle/>
                    <a:p>
                      <a:r>
                        <a:rPr lang="en-US" sz="1400" dirty="0">
                          <a:latin typeface="Montserrat" panose="00000500000000000000" pitchFamily="2" charset="0"/>
                        </a:rPr>
                        <a:t>SSM Health</a:t>
                      </a:r>
                    </a:p>
                  </a:txBody>
                  <a:tcPr/>
                </a:tc>
                <a:tc>
                  <a:txBody>
                    <a:bodyPr/>
                    <a:lstStyle/>
                    <a:p>
                      <a:r>
                        <a:rPr lang="en-US" sz="1400" dirty="0">
                          <a:latin typeface="Montserrat" panose="00000500000000000000" pitchFamily="2" charset="0"/>
                        </a:rPr>
                        <a:t>Healthcare</a:t>
                      </a:r>
                    </a:p>
                  </a:txBody>
                  <a:tcPr/>
                </a:tc>
                <a:tc>
                  <a:txBody>
                    <a:bodyPr/>
                    <a:lstStyle/>
                    <a:p>
                      <a:pPr algn="r"/>
                      <a:r>
                        <a:rPr lang="en-US" sz="1400" dirty="0">
                          <a:latin typeface="Montserrat" panose="00000500000000000000" pitchFamily="2" charset="0"/>
                        </a:rPr>
                        <a:t>$37,988,900</a:t>
                      </a:r>
                    </a:p>
                  </a:txBody>
                  <a:tcPr/>
                </a:tc>
                <a:extLst>
                  <a:ext uri="{0D108BD9-81ED-4DB2-BD59-A6C34878D82A}">
                    <a16:rowId xmlns:a16="http://schemas.microsoft.com/office/drawing/2014/main" val="3834593400"/>
                  </a:ext>
                </a:extLst>
              </a:tr>
              <a:tr h="370840">
                <a:tc>
                  <a:txBody>
                    <a:bodyPr/>
                    <a:lstStyle/>
                    <a:p>
                      <a:r>
                        <a:rPr lang="en-US" sz="1400" dirty="0">
                          <a:latin typeface="Montserrat" panose="00000500000000000000" pitchFamily="2" charset="0"/>
                        </a:rPr>
                        <a:t>CR Creekside LLC </a:t>
                      </a:r>
                    </a:p>
                  </a:txBody>
                  <a:tcPr/>
                </a:tc>
                <a:tc>
                  <a:txBody>
                    <a:bodyPr/>
                    <a:lstStyle/>
                    <a:p>
                      <a:r>
                        <a:rPr lang="en-US" sz="1400" dirty="0">
                          <a:latin typeface="Montserrat" panose="00000500000000000000" pitchFamily="2" charset="0"/>
                        </a:rPr>
                        <a:t>Housing</a:t>
                      </a:r>
                    </a:p>
                  </a:txBody>
                  <a:tcPr/>
                </a:tc>
                <a:tc>
                  <a:txBody>
                    <a:bodyPr/>
                    <a:lstStyle/>
                    <a:p>
                      <a:pPr algn="r"/>
                      <a:r>
                        <a:rPr lang="en-US" sz="1400" dirty="0">
                          <a:latin typeface="Montserrat" panose="00000500000000000000" pitchFamily="2" charset="0"/>
                        </a:rPr>
                        <a:t>$37,871,900</a:t>
                      </a:r>
                    </a:p>
                  </a:txBody>
                  <a:tcPr/>
                </a:tc>
                <a:extLst>
                  <a:ext uri="{0D108BD9-81ED-4DB2-BD59-A6C34878D82A}">
                    <a16:rowId xmlns:a16="http://schemas.microsoft.com/office/drawing/2014/main" val="1412593539"/>
                  </a:ext>
                </a:extLst>
              </a:tr>
              <a:tr h="370840">
                <a:tc>
                  <a:txBody>
                    <a:bodyPr/>
                    <a:lstStyle/>
                    <a:p>
                      <a:r>
                        <a:rPr lang="en-US" sz="1400" dirty="0">
                          <a:latin typeface="Montserrat" panose="00000500000000000000" pitchFamily="2" charset="0"/>
                        </a:rPr>
                        <a:t>Ryan Great Lakes SP LLC</a:t>
                      </a:r>
                    </a:p>
                  </a:txBody>
                  <a:tcPr/>
                </a:tc>
                <a:tc>
                  <a:txBody>
                    <a:bodyPr/>
                    <a:lstStyle/>
                    <a:p>
                      <a:r>
                        <a:rPr lang="en-US" sz="1400" dirty="0">
                          <a:latin typeface="Montserrat" panose="00000500000000000000" pitchFamily="2" charset="0"/>
                        </a:rPr>
                        <a:t>Apartments</a:t>
                      </a:r>
                    </a:p>
                  </a:txBody>
                  <a:tcPr/>
                </a:tc>
                <a:tc>
                  <a:txBody>
                    <a:bodyPr/>
                    <a:lstStyle/>
                    <a:p>
                      <a:pPr algn="r"/>
                      <a:r>
                        <a:rPr lang="en-US" sz="1400" dirty="0">
                          <a:latin typeface="Montserrat" panose="00000500000000000000" pitchFamily="2" charset="0"/>
                        </a:rPr>
                        <a:t>$33,761,100</a:t>
                      </a:r>
                    </a:p>
                  </a:txBody>
                  <a:tcPr/>
                </a:tc>
                <a:extLst>
                  <a:ext uri="{0D108BD9-81ED-4DB2-BD59-A6C34878D82A}">
                    <a16:rowId xmlns:a16="http://schemas.microsoft.com/office/drawing/2014/main" val="2631969202"/>
                  </a:ext>
                </a:extLst>
              </a:tr>
              <a:tr h="370840">
                <a:tc>
                  <a:txBody>
                    <a:bodyPr/>
                    <a:lstStyle/>
                    <a:p>
                      <a:r>
                        <a:rPr lang="en-US" sz="1400" dirty="0">
                          <a:latin typeface="Montserrat" panose="00000500000000000000" pitchFamily="2" charset="0"/>
                        </a:rPr>
                        <a:t>Menards</a:t>
                      </a:r>
                    </a:p>
                  </a:txBody>
                  <a:tcPr/>
                </a:tc>
                <a:tc>
                  <a:txBody>
                    <a:bodyPr/>
                    <a:lstStyle/>
                    <a:p>
                      <a:r>
                        <a:rPr lang="en-US" sz="1400" dirty="0">
                          <a:latin typeface="Montserrat" panose="00000500000000000000" pitchFamily="2" charset="0"/>
                        </a:rPr>
                        <a:t>Box Store</a:t>
                      </a:r>
                    </a:p>
                  </a:txBody>
                  <a:tcPr/>
                </a:tc>
                <a:tc>
                  <a:txBody>
                    <a:bodyPr/>
                    <a:lstStyle/>
                    <a:p>
                      <a:pPr algn="r"/>
                      <a:r>
                        <a:rPr lang="en-US" sz="1400" dirty="0">
                          <a:latin typeface="Montserrat" panose="00000500000000000000" pitchFamily="2" charset="0"/>
                        </a:rPr>
                        <a:t>$28,550,300</a:t>
                      </a:r>
                    </a:p>
                  </a:txBody>
                  <a:tcPr/>
                </a:tc>
                <a:extLst>
                  <a:ext uri="{0D108BD9-81ED-4DB2-BD59-A6C34878D82A}">
                    <a16:rowId xmlns:a16="http://schemas.microsoft.com/office/drawing/2014/main" val="861557657"/>
                  </a:ext>
                </a:extLst>
              </a:tr>
            </a:tbl>
          </a:graphicData>
        </a:graphic>
      </p:graphicFrame>
      <p:sp>
        <p:nvSpPr>
          <p:cNvPr id="10" name="TextBox 9">
            <a:extLst>
              <a:ext uri="{FF2B5EF4-FFF2-40B4-BE49-F238E27FC236}">
                <a16:creationId xmlns:a16="http://schemas.microsoft.com/office/drawing/2014/main" id="{3A0275B3-E1C5-5826-BDF1-ECD4644D74A9}"/>
              </a:ext>
            </a:extLst>
          </p:cNvPr>
          <p:cNvSpPr txBox="1"/>
          <p:nvPr/>
        </p:nvSpPr>
        <p:spPr>
          <a:xfrm>
            <a:off x="6432483" y="537295"/>
            <a:ext cx="3093057" cy="646331"/>
          </a:xfrm>
          <a:prstGeom prst="rect">
            <a:avLst/>
          </a:prstGeom>
          <a:solidFill>
            <a:schemeClr val="accent2"/>
          </a:solidFill>
          <a:ln>
            <a:solidFill>
              <a:schemeClr val="accent2"/>
            </a:solidFill>
          </a:ln>
        </p:spPr>
        <p:txBody>
          <a:bodyPr wrap="square" rtlCol="0">
            <a:spAutoFit/>
          </a:bodyPr>
          <a:lstStyle/>
          <a:p>
            <a:r>
              <a:rPr lang="en-US" dirty="0">
                <a:latin typeface="Montserrat" panose="00000500000000000000" pitchFamily="2" charset="0"/>
              </a:rPr>
              <a:t>9 out of the 10 taxpayers are stable or expanding. </a:t>
            </a:r>
          </a:p>
        </p:txBody>
      </p:sp>
    </p:spTree>
    <p:extLst>
      <p:ext uri="{BB962C8B-B14F-4D97-AF65-F5344CB8AC3E}">
        <p14:creationId xmlns:p14="http://schemas.microsoft.com/office/powerpoint/2010/main" val="3718499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D33E50-D5BD-E7B6-4A1C-A6A99D2CE36F}"/>
              </a:ext>
            </a:extLst>
          </p:cNvPr>
          <p:cNvSpPr>
            <a:spLocks noGrp="1"/>
          </p:cNvSpPr>
          <p:nvPr>
            <p:ph idx="1"/>
          </p:nvPr>
        </p:nvSpPr>
        <p:spPr>
          <a:xfrm>
            <a:off x="838200" y="1769936"/>
            <a:ext cx="5127171" cy="4813744"/>
          </a:xfrm>
        </p:spPr>
        <p:txBody>
          <a:bodyPr>
            <a:normAutofit fontScale="92500" lnSpcReduction="20000"/>
          </a:bodyPr>
          <a:lstStyle/>
          <a:p>
            <a:r>
              <a:rPr lang="en-US" dirty="0">
                <a:solidFill>
                  <a:srgbClr val="4B4B4B"/>
                </a:solidFill>
              </a:rPr>
              <a:t>Population increased 23% between 2016 and 2025</a:t>
            </a:r>
          </a:p>
          <a:p>
            <a:r>
              <a:rPr lang="en-US" dirty="0">
                <a:solidFill>
                  <a:srgbClr val="4B4B4B"/>
                </a:solidFill>
              </a:rPr>
              <a:t>Average annual population increase since 2016 has been 746</a:t>
            </a:r>
          </a:p>
          <a:p>
            <a:r>
              <a:rPr lang="en-US" dirty="0">
                <a:solidFill>
                  <a:srgbClr val="4B4B4B"/>
                </a:solidFill>
              </a:rPr>
              <a:t>Annual population growth of 700-1,000 persons per year projected</a:t>
            </a:r>
          </a:p>
          <a:p>
            <a:r>
              <a:rPr lang="en-US" dirty="0">
                <a:solidFill>
                  <a:srgbClr val="4B4B4B"/>
                </a:solidFill>
              </a:rPr>
              <a:t>State of WI 2030 estimated population of 41,143</a:t>
            </a:r>
          </a:p>
          <a:p>
            <a:pPr lvl="1"/>
            <a:r>
              <a:rPr lang="en-US" dirty="0">
                <a:solidFill>
                  <a:srgbClr val="4B4B4B"/>
                </a:solidFill>
              </a:rPr>
              <a:t>If current trend continues, we estimate a 2030 population of 43,500 to 44,500 </a:t>
            </a:r>
          </a:p>
        </p:txBody>
      </p:sp>
      <p:sp>
        <p:nvSpPr>
          <p:cNvPr id="3" name="Title 2">
            <a:extLst>
              <a:ext uri="{FF2B5EF4-FFF2-40B4-BE49-F238E27FC236}">
                <a16:creationId xmlns:a16="http://schemas.microsoft.com/office/drawing/2014/main" id="{B6E7A00A-335B-43AE-3F6C-BCF860597B2F}"/>
              </a:ext>
            </a:extLst>
          </p:cNvPr>
          <p:cNvSpPr>
            <a:spLocks noGrp="1"/>
          </p:cNvSpPr>
          <p:nvPr>
            <p:ph type="title"/>
          </p:nvPr>
        </p:nvSpPr>
        <p:spPr/>
        <p:txBody>
          <a:bodyPr/>
          <a:lstStyle/>
          <a:p>
            <a:r>
              <a:rPr lang="en-US" dirty="0"/>
              <a:t>Historical Population Growth</a:t>
            </a:r>
          </a:p>
        </p:txBody>
      </p:sp>
      <p:graphicFrame>
        <p:nvGraphicFramePr>
          <p:cNvPr id="5" name="Chart 4">
            <a:extLst>
              <a:ext uri="{FF2B5EF4-FFF2-40B4-BE49-F238E27FC236}">
                <a16:creationId xmlns:a16="http://schemas.microsoft.com/office/drawing/2014/main" id="{00000000-0008-0000-0E00-000004000000}"/>
              </a:ext>
            </a:extLst>
          </p:cNvPr>
          <p:cNvGraphicFramePr>
            <a:graphicFrameLocks/>
          </p:cNvGraphicFramePr>
          <p:nvPr>
            <p:extLst>
              <p:ext uri="{D42A27DB-BD31-4B8C-83A1-F6EECF244321}">
                <p14:modId xmlns:p14="http://schemas.microsoft.com/office/powerpoint/2010/main" val="2027183529"/>
              </p:ext>
            </p:extLst>
          </p:nvPr>
        </p:nvGraphicFramePr>
        <p:xfrm>
          <a:off x="6491287" y="2165051"/>
          <a:ext cx="4862513" cy="35111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1370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3A64D8-AED4-D0DD-1068-83E6A2DDD2C7}"/>
              </a:ext>
            </a:extLst>
          </p:cNvPr>
          <p:cNvSpPr>
            <a:spLocks noGrp="1"/>
          </p:cNvSpPr>
          <p:nvPr>
            <p:ph idx="1"/>
          </p:nvPr>
        </p:nvSpPr>
        <p:spPr>
          <a:xfrm>
            <a:off x="6407020" y="1769936"/>
            <a:ext cx="4946780" cy="4351338"/>
          </a:xfrm>
        </p:spPr>
        <p:txBody>
          <a:bodyPr vert="horz" lIns="91440" tIns="45720" rIns="91440" bIns="45720" rtlCol="0" anchor="t">
            <a:normAutofit/>
          </a:bodyPr>
          <a:lstStyle/>
          <a:p>
            <a:r>
              <a:rPr lang="en-US" dirty="0">
                <a:solidFill>
                  <a:srgbClr val="4B4B4B"/>
                </a:solidFill>
                <a:latin typeface="Montserrat"/>
              </a:rPr>
              <a:t>Equalized value increased 134% between 2016 and 2025</a:t>
            </a:r>
          </a:p>
          <a:p>
            <a:r>
              <a:rPr lang="en-US" dirty="0">
                <a:solidFill>
                  <a:srgbClr val="4B4B4B"/>
                </a:solidFill>
                <a:latin typeface="Montserrat"/>
              </a:rPr>
              <a:t>$2.772 billion to $6.474 billion</a:t>
            </a:r>
          </a:p>
          <a:p>
            <a:pPr marL="0" indent="0">
              <a:buNone/>
            </a:pPr>
            <a:endParaRPr lang="en-US" dirty="0">
              <a:solidFill>
                <a:srgbClr val="4B4B4B"/>
              </a:solidFill>
            </a:endParaRPr>
          </a:p>
        </p:txBody>
      </p:sp>
      <p:sp>
        <p:nvSpPr>
          <p:cNvPr id="3" name="Title 2">
            <a:extLst>
              <a:ext uri="{FF2B5EF4-FFF2-40B4-BE49-F238E27FC236}">
                <a16:creationId xmlns:a16="http://schemas.microsoft.com/office/drawing/2014/main" id="{97C67315-C54A-079E-D29B-8DBC06C18DE9}"/>
              </a:ext>
            </a:extLst>
          </p:cNvPr>
          <p:cNvSpPr>
            <a:spLocks noGrp="1"/>
          </p:cNvSpPr>
          <p:nvPr>
            <p:ph type="title"/>
          </p:nvPr>
        </p:nvSpPr>
        <p:spPr/>
        <p:txBody>
          <a:bodyPr/>
          <a:lstStyle/>
          <a:p>
            <a:r>
              <a:rPr lang="en-US" dirty="0"/>
              <a:t>Historical Tax Base Growth</a:t>
            </a:r>
          </a:p>
        </p:txBody>
      </p:sp>
      <p:graphicFrame>
        <p:nvGraphicFramePr>
          <p:cNvPr id="5" name="Chart 4">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22308905"/>
              </p:ext>
            </p:extLst>
          </p:nvPr>
        </p:nvGraphicFramePr>
        <p:xfrm>
          <a:off x="1186522" y="2208362"/>
          <a:ext cx="4946779" cy="36058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705099D1-1410-0198-EE55-568F400527F6}"/>
              </a:ext>
            </a:extLst>
          </p:cNvPr>
          <p:cNvGraphicFramePr>
            <a:graphicFrameLocks noGrp="1"/>
          </p:cNvGraphicFramePr>
          <p:nvPr>
            <p:extLst>
              <p:ext uri="{D42A27DB-BD31-4B8C-83A1-F6EECF244321}">
                <p14:modId xmlns:p14="http://schemas.microsoft.com/office/powerpoint/2010/main" val="2355373862"/>
              </p:ext>
            </p:extLst>
          </p:nvPr>
        </p:nvGraphicFramePr>
        <p:xfrm>
          <a:off x="1186523" y="2027209"/>
          <a:ext cx="6301206" cy="192405"/>
        </p:xfrm>
        <a:graphic>
          <a:graphicData uri="http://schemas.openxmlformats.org/drawingml/2006/table">
            <a:tbl>
              <a:tblPr/>
              <a:tblGrid>
                <a:gridCol w="6301206">
                  <a:extLst>
                    <a:ext uri="{9D8B030D-6E8A-4147-A177-3AD203B41FA5}">
                      <a16:colId xmlns:a16="http://schemas.microsoft.com/office/drawing/2014/main" val="3418466292"/>
                    </a:ext>
                  </a:extLst>
                </a:gridCol>
              </a:tblGrid>
              <a:tr h="181153">
                <a:tc>
                  <a:txBody>
                    <a:bodyPr/>
                    <a:lstStyle/>
                    <a:p>
                      <a:pPr algn="l" fontAlgn="b">
                        <a:buNone/>
                      </a:pPr>
                      <a:r>
                        <a:rPr lang="en-US" sz="1200" b="1" i="0" u="none" strike="noStrike" dirty="0">
                          <a:solidFill>
                            <a:schemeClr val="accent4">
                              <a:lumMod val="75000"/>
                            </a:schemeClr>
                          </a:solidFill>
                          <a:effectLst/>
                          <a:latin typeface="Calibri" panose="020F0502020204030204" pitchFamily="34" charset="0"/>
                        </a:rPr>
                        <a:t>City of Sun Prairie's Equalized Value</a:t>
                      </a:r>
                    </a:p>
                  </a:txBody>
                  <a:tcPr marL="9525" marR="9525" marT="9525" marB="0" anchor="b">
                    <a:lnL>
                      <a:noFill/>
                    </a:lnL>
                    <a:lnR>
                      <a:noFill/>
                    </a:lnR>
                    <a:lnT>
                      <a:noFill/>
                    </a:lnT>
                    <a:lnB>
                      <a:noFill/>
                    </a:lnB>
                    <a:noFill/>
                  </a:tcPr>
                </a:tc>
                <a:extLst>
                  <a:ext uri="{0D108BD9-81ED-4DB2-BD59-A6C34878D82A}">
                    <a16:rowId xmlns:a16="http://schemas.microsoft.com/office/drawing/2014/main" val="2707839583"/>
                  </a:ext>
                </a:extLst>
              </a:tr>
            </a:tbl>
          </a:graphicData>
        </a:graphic>
      </p:graphicFrame>
    </p:spTree>
    <p:extLst>
      <p:ext uri="{BB962C8B-B14F-4D97-AF65-F5344CB8AC3E}">
        <p14:creationId xmlns:p14="http://schemas.microsoft.com/office/powerpoint/2010/main" val="810684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BE59C6-CC8A-DF62-1FDA-26F65982F529}"/>
              </a:ext>
            </a:extLst>
          </p:cNvPr>
          <p:cNvSpPr>
            <a:spLocks noGrp="1"/>
          </p:cNvSpPr>
          <p:nvPr>
            <p:ph type="title"/>
          </p:nvPr>
        </p:nvSpPr>
        <p:spPr/>
        <p:txBody>
          <a:bodyPr/>
          <a:lstStyle/>
          <a:p>
            <a:r>
              <a:rPr lang="en-US" dirty="0"/>
              <a:t>Equalized Value by Property Class (2025)</a:t>
            </a:r>
          </a:p>
        </p:txBody>
      </p:sp>
      <p:graphicFrame>
        <p:nvGraphicFramePr>
          <p:cNvPr id="2" name="Chart 1">
            <a:extLst>
              <a:ext uri="{FF2B5EF4-FFF2-40B4-BE49-F238E27FC236}">
                <a16:creationId xmlns:a16="http://schemas.microsoft.com/office/drawing/2014/main" id="{1799E7AE-D5DF-12D2-E789-00823A4391B6}"/>
              </a:ext>
            </a:extLst>
          </p:cNvPr>
          <p:cNvGraphicFramePr>
            <a:graphicFrameLocks/>
          </p:cNvGraphicFramePr>
          <p:nvPr>
            <p:extLst>
              <p:ext uri="{D42A27DB-BD31-4B8C-83A1-F6EECF244321}">
                <p14:modId xmlns:p14="http://schemas.microsoft.com/office/powerpoint/2010/main" val="2034970830"/>
              </p:ext>
            </p:extLst>
          </p:nvPr>
        </p:nvGraphicFramePr>
        <p:xfrm>
          <a:off x="2886074" y="1454467"/>
          <a:ext cx="6999797" cy="5058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2718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02C590-58DB-8F01-B65B-C66109EC8BE7}"/>
              </a:ext>
            </a:extLst>
          </p:cNvPr>
          <p:cNvSpPr>
            <a:spLocks noGrp="1"/>
          </p:cNvSpPr>
          <p:nvPr>
            <p:ph idx="1"/>
          </p:nvPr>
        </p:nvSpPr>
        <p:spPr/>
        <p:txBody>
          <a:bodyPr>
            <a:normAutofit/>
          </a:bodyPr>
          <a:lstStyle/>
          <a:p>
            <a:r>
              <a:rPr lang="en-US" dirty="0">
                <a:solidFill>
                  <a:srgbClr val="4B4B4B"/>
                </a:solidFill>
              </a:rPr>
              <a:t>Projected growth in Equalized Value of 5.61% annually (4.2% economic change and 1.41% net new construction)</a:t>
            </a:r>
          </a:p>
          <a:p>
            <a:r>
              <a:rPr lang="en-US" dirty="0">
                <a:solidFill>
                  <a:srgbClr val="4B4B4B"/>
                </a:solidFill>
              </a:rPr>
              <a:t>Residential values increased $300 million (7.6%) from 2024 to 2025</a:t>
            </a:r>
          </a:p>
          <a:p>
            <a:r>
              <a:rPr lang="en-US" dirty="0">
                <a:solidFill>
                  <a:srgbClr val="4B4B4B"/>
                </a:solidFill>
              </a:rPr>
              <a:t>Commercial improved new construction increased $91 million (4.49%) from 2024 to 2025 </a:t>
            </a:r>
          </a:p>
        </p:txBody>
      </p:sp>
      <p:sp>
        <p:nvSpPr>
          <p:cNvPr id="3" name="Title 2">
            <a:extLst>
              <a:ext uri="{FF2B5EF4-FFF2-40B4-BE49-F238E27FC236}">
                <a16:creationId xmlns:a16="http://schemas.microsoft.com/office/drawing/2014/main" id="{F1E9B1C0-078D-8BE7-B5BD-6B294669DD3F}"/>
              </a:ext>
            </a:extLst>
          </p:cNvPr>
          <p:cNvSpPr>
            <a:spLocks noGrp="1"/>
          </p:cNvSpPr>
          <p:nvPr>
            <p:ph type="title"/>
          </p:nvPr>
        </p:nvSpPr>
        <p:spPr/>
        <p:txBody>
          <a:bodyPr/>
          <a:lstStyle/>
          <a:p>
            <a:r>
              <a:rPr lang="en-US" dirty="0"/>
              <a:t>Tax Base Growth</a:t>
            </a:r>
          </a:p>
        </p:txBody>
      </p:sp>
    </p:spTree>
    <p:extLst>
      <p:ext uri="{BB962C8B-B14F-4D97-AF65-F5344CB8AC3E}">
        <p14:creationId xmlns:p14="http://schemas.microsoft.com/office/powerpoint/2010/main" val="3361186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AE428-CACB-659C-CABD-8DEDC7B5B3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C34806-7E46-36A6-4E67-8F2062AFCFA6}"/>
              </a:ext>
            </a:extLst>
          </p:cNvPr>
          <p:cNvSpPr>
            <a:spLocks noGrp="1"/>
          </p:cNvSpPr>
          <p:nvPr>
            <p:ph idx="1"/>
          </p:nvPr>
        </p:nvSpPr>
        <p:spPr/>
        <p:txBody>
          <a:bodyPr vert="horz" lIns="91440" tIns="45720" rIns="91440" bIns="45720" rtlCol="0" anchor="t">
            <a:normAutofit/>
          </a:bodyPr>
          <a:lstStyle/>
          <a:p>
            <a:r>
              <a:rPr lang="en-US" dirty="0">
                <a:solidFill>
                  <a:srgbClr val="4B4B4B"/>
                </a:solidFill>
                <a:latin typeface="Montserrat"/>
              </a:rPr>
              <a:t>Construction of a full-service hotel with completion date of 2026</a:t>
            </a:r>
          </a:p>
          <a:p>
            <a:r>
              <a:rPr lang="en-US" dirty="0">
                <a:solidFill>
                  <a:srgbClr val="4B4B4B"/>
                </a:solidFill>
                <a:latin typeface="Montserrat"/>
              </a:rPr>
              <a:t>New medical facility opened in 2025 adding $50M in new value</a:t>
            </a:r>
          </a:p>
          <a:p>
            <a:r>
              <a:rPr lang="en-US" dirty="0">
                <a:solidFill>
                  <a:srgbClr val="4B4B4B"/>
                </a:solidFill>
                <a:latin typeface="Montserrat"/>
              </a:rPr>
              <a:t>Downtown redevelopment expected to add $34M in new value by 2027</a:t>
            </a:r>
          </a:p>
          <a:p>
            <a:r>
              <a:rPr lang="en-US" dirty="0">
                <a:solidFill>
                  <a:srgbClr val="4B4B4B"/>
                </a:solidFill>
                <a:latin typeface="Montserrat"/>
              </a:rPr>
              <a:t>Manufacturing growth expected</a:t>
            </a:r>
            <a:endParaRPr lang="en-US" dirty="0">
              <a:solidFill>
                <a:srgbClr val="4B4B4B"/>
              </a:solidFill>
            </a:endParaRPr>
          </a:p>
          <a:p>
            <a:pPr lvl="1"/>
            <a:r>
              <a:rPr lang="en-US" dirty="0">
                <a:solidFill>
                  <a:srgbClr val="4B4B4B"/>
                </a:solidFill>
                <a:latin typeface="Montserrat"/>
              </a:rPr>
              <a:t>165,000/sf facility expected to pull permit by end of 2025</a:t>
            </a:r>
          </a:p>
          <a:p>
            <a:pPr lvl="1"/>
            <a:r>
              <a:rPr lang="en-US" dirty="0">
                <a:solidFill>
                  <a:srgbClr val="4B4B4B"/>
                </a:solidFill>
                <a:latin typeface="Montserrat"/>
              </a:rPr>
              <a:t>45 acres will begin site development and infrastructure installation for future growth. As of 1/1/2026 this will add $4.5M in new value. </a:t>
            </a:r>
            <a:endParaRPr lang="en-US" dirty="0">
              <a:solidFill>
                <a:srgbClr val="4B4B4B"/>
              </a:solidFill>
            </a:endParaRPr>
          </a:p>
        </p:txBody>
      </p:sp>
      <p:sp>
        <p:nvSpPr>
          <p:cNvPr id="3" name="Title 2">
            <a:extLst>
              <a:ext uri="{FF2B5EF4-FFF2-40B4-BE49-F238E27FC236}">
                <a16:creationId xmlns:a16="http://schemas.microsoft.com/office/drawing/2014/main" id="{E639DD07-A778-FAF6-9743-8DB8654ECBF5}"/>
              </a:ext>
            </a:extLst>
          </p:cNvPr>
          <p:cNvSpPr>
            <a:spLocks noGrp="1"/>
          </p:cNvSpPr>
          <p:nvPr>
            <p:ph type="title"/>
          </p:nvPr>
        </p:nvSpPr>
        <p:spPr/>
        <p:txBody>
          <a:bodyPr>
            <a:normAutofit fontScale="90000"/>
          </a:bodyPr>
          <a:lstStyle/>
          <a:p>
            <a:r>
              <a:rPr lang="en-US" dirty="0">
                <a:latin typeface="Montserrat SemiBold"/>
              </a:rPr>
              <a:t>Tax Base Growth, Projected Development</a:t>
            </a:r>
            <a:endParaRPr lang="en-US" dirty="0"/>
          </a:p>
        </p:txBody>
      </p:sp>
    </p:spTree>
    <p:extLst>
      <p:ext uri="{BB962C8B-B14F-4D97-AF65-F5344CB8AC3E}">
        <p14:creationId xmlns:p14="http://schemas.microsoft.com/office/powerpoint/2010/main" val="84418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19F058-9D99-E43F-786C-C13B3984F882}"/>
              </a:ext>
            </a:extLst>
          </p:cNvPr>
          <p:cNvSpPr>
            <a:spLocks noGrp="1"/>
          </p:cNvSpPr>
          <p:nvPr>
            <p:ph idx="1"/>
          </p:nvPr>
        </p:nvSpPr>
        <p:spPr>
          <a:xfrm>
            <a:off x="838200" y="1769935"/>
            <a:ext cx="10515600" cy="4674407"/>
          </a:xfrm>
        </p:spPr>
        <p:txBody>
          <a:bodyPr>
            <a:normAutofit/>
          </a:bodyPr>
          <a:lstStyle/>
          <a:p>
            <a:r>
              <a:rPr lang="en-US" dirty="0">
                <a:solidFill>
                  <a:srgbClr val="4B4B4B"/>
                </a:solidFill>
              </a:rPr>
              <a:t>Single Family homes in last 12-months: </a:t>
            </a:r>
          </a:p>
          <a:p>
            <a:pPr lvl="1"/>
            <a:r>
              <a:rPr lang="en-US" dirty="0">
                <a:solidFill>
                  <a:srgbClr val="4B4B4B"/>
                </a:solidFill>
              </a:rPr>
              <a:t>389 sales</a:t>
            </a:r>
          </a:p>
          <a:p>
            <a:pPr lvl="1"/>
            <a:r>
              <a:rPr lang="en-US" dirty="0">
                <a:solidFill>
                  <a:srgbClr val="4B4B4B"/>
                </a:solidFill>
              </a:rPr>
              <a:t>Average sale price $498,489</a:t>
            </a:r>
          </a:p>
          <a:p>
            <a:pPr lvl="1"/>
            <a:r>
              <a:rPr lang="en-US" dirty="0">
                <a:solidFill>
                  <a:srgbClr val="4B4B4B"/>
                </a:solidFill>
              </a:rPr>
              <a:t>Average days on the market was 34</a:t>
            </a:r>
          </a:p>
          <a:p>
            <a:r>
              <a:rPr lang="en-US" dirty="0">
                <a:solidFill>
                  <a:srgbClr val="4B4B4B"/>
                </a:solidFill>
              </a:rPr>
              <a:t>Condos in last 12-months: </a:t>
            </a:r>
          </a:p>
          <a:p>
            <a:pPr lvl="1"/>
            <a:r>
              <a:rPr lang="en-US" dirty="0">
                <a:solidFill>
                  <a:srgbClr val="4B4B4B"/>
                </a:solidFill>
              </a:rPr>
              <a:t>114 sales</a:t>
            </a:r>
          </a:p>
          <a:p>
            <a:pPr lvl="1"/>
            <a:r>
              <a:rPr lang="en-US" dirty="0">
                <a:solidFill>
                  <a:srgbClr val="4B4B4B"/>
                </a:solidFill>
              </a:rPr>
              <a:t>Average sale price $310,560</a:t>
            </a:r>
          </a:p>
          <a:p>
            <a:pPr lvl="1"/>
            <a:r>
              <a:rPr lang="en-US" dirty="0">
                <a:solidFill>
                  <a:srgbClr val="4B4B4B"/>
                </a:solidFill>
              </a:rPr>
              <a:t>Average days on the market was 21</a:t>
            </a:r>
          </a:p>
          <a:p>
            <a:pPr marL="457200" lvl="1" indent="0">
              <a:buNone/>
            </a:pPr>
            <a:endParaRPr lang="en-US" dirty="0">
              <a:solidFill>
                <a:srgbClr val="4B4B4B"/>
              </a:solidFill>
            </a:endParaRPr>
          </a:p>
          <a:p>
            <a:pPr lvl="1"/>
            <a:endParaRPr lang="en-US" dirty="0"/>
          </a:p>
        </p:txBody>
      </p:sp>
      <p:sp>
        <p:nvSpPr>
          <p:cNvPr id="3" name="Title 2">
            <a:extLst>
              <a:ext uri="{FF2B5EF4-FFF2-40B4-BE49-F238E27FC236}">
                <a16:creationId xmlns:a16="http://schemas.microsoft.com/office/drawing/2014/main" id="{E89021D8-0850-F9DC-D948-12C0253EC69C}"/>
              </a:ext>
            </a:extLst>
          </p:cNvPr>
          <p:cNvSpPr>
            <a:spLocks noGrp="1"/>
          </p:cNvSpPr>
          <p:nvPr>
            <p:ph type="title"/>
          </p:nvPr>
        </p:nvSpPr>
        <p:spPr/>
        <p:txBody>
          <a:bodyPr/>
          <a:lstStyle/>
          <a:p>
            <a:r>
              <a:rPr lang="en-US" dirty="0"/>
              <a:t>Current Market Trends</a:t>
            </a:r>
          </a:p>
        </p:txBody>
      </p:sp>
      <p:pic>
        <p:nvPicPr>
          <p:cNvPr id="2050" name="Picture 2">
            <a:extLst>
              <a:ext uri="{FF2B5EF4-FFF2-40B4-BE49-F238E27FC236}">
                <a16:creationId xmlns:a16="http://schemas.microsoft.com/office/drawing/2014/main" id="{D90EA8B0-AD6A-BBC0-CD56-DA0F3E2535AE}"/>
              </a:ext>
            </a:extLst>
          </p:cNvPr>
          <p:cNvPicPr>
            <a:picLocks noChangeAspect="1" noChangeArrowheads="1"/>
          </p:cNvPicPr>
          <p:nvPr/>
        </p:nvPicPr>
        <p:blipFill>
          <a:blip r:embed="rId2"/>
          <a:srcRect/>
          <a:stretch/>
        </p:blipFill>
        <p:spPr bwMode="auto">
          <a:xfrm>
            <a:off x="7106446" y="3117109"/>
            <a:ext cx="4990225" cy="3327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241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03517A5-8E28-B5ED-BB69-A28F7F6BA0B0}"/>
              </a:ext>
            </a:extLst>
          </p:cNvPr>
          <p:cNvGraphicFramePr>
            <a:graphicFrameLocks noGrp="1"/>
          </p:cNvGraphicFramePr>
          <p:nvPr>
            <p:ph idx="1"/>
            <p:extLst>
              <p:ext uri="{D42A27DB-BD31-4B8C-83A1-F6EECF244321}">
                <p14:modId xmlns:p14="http://schemas.microsoft.com/office/powerpoint/2010/main" val="746537873"/>
              </p:ext>
            </p:extLst>
          </p:nvPr>
        </p:nvGraphicFramePr>
        <p:xfrm>
          <a:off x="878840" y="1405978"/>
          <a:ext cx="10515600" cy="509016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2517852480"/>
                    </a:ext>
                  </a:extLst>
                </a:gridCol>
                <a:gridCol w="1752600">
                  <a:extLst>
                    <a:ext uri="{9D8B030D-6E8A-4147-A177-3AD203B41FA5}">
                      <a16:colId xmlns:a16="http://schemas.microsoft.com/office/drawing/2014/main" val="1776811443"/>
                    </a:ext>
                  </a:extLst>
                </a:gridCol>
                <a:gridCol w="1752600">
                  <a:extLst>
                    <a:ext uri="{9D8B030D-6E8A-4147-A177-3AD203B41FA5}">
                      <a16:colId xmlns:a16="http://schemas.microsoft.com/office/drawing/2014/main" val="3097495288"/>
                    </a:ext>
                  </a:extLst>
                </a:gridCol>
                <a:gridCol w="1752600">
                  <a:extLst>
                    <a:ext uri="{9D8B030D-6E8A-4147-A177-3AD203B41FA5}">
                      <a16:colId xmlns:a16="http://schemas.microsoft.com/office/drawing/2014/main" val="1183621946"/>
                    </a:ext>
                  </a:extLst>
                </a:gridCol>
                <a:gridCol w="1752600">
                  <a:extLst>
                    <a:ext uri="{9D8B030D-6E8A-4147-A177-3AD203B41FA5}">
                      <a16:colId xmlns:a16="http://schemas.microsoft.com/office/drawing/2014/main" val="1558740818"/>
                    </a:ext>
                  </a:extLst>
                </a:gridCol>
                <a:gridCol w="1752600">
                  <a:extLst>
                    <a:ext uri="{9D8B030D-6E8A-4147-A177-3AD203B41FA5}">
                      <a16:colId xmlns:a16="http://schemas.microsoft.com/office/drawing/2014/main" val="2343528285"/>
                    </a:ext>
                  </a:extLst>
                </a:gridCol>
              </a:tblGrid>
              <a:tr h="370840">
                <a:tc>
                  <a:txBody>
                    <a:bodyPr/>
                    <a:lstStyle/>
                    <a:p>
                      <a:endParaRPr lang="en-US" dirty="0">
                        <a:latin typeface="Montserrat" panose="00000500000000000000" pitchFamily="2" charset="0"/>
                      </a:endParaRPr>
                    </a:p>
                  </a:txBody>
                  <a:tcPr/>
                </a:tc>
                <a:tc>
                  <a:txBody>
                    <a:bodyPr/>
                    <a:lstStyle/>
                    <a:p>
                      <a:pPr algn="ctr"/>
                      <a:r>
                        <a:rPr lang="en-US" dirty="0">
                          <a:latin typeface="Montserrat" panose="00000500000000000000" pitchFamily="2" charset="0"/>
                        </a:rPr>
                        <a:t>2022</a:t>
                      </a:r>
                    </a:p>
                  </a:txBody>
                  <a:tcPr anchor="ctr"/>
                </a:tc>
                <a:tc>
                  <a:txBody>
                    <a:bodyPr/>
                    <a:lstStyle/>
                    <a:p>
                      <a:pPr algn="ctr"/>
                      <a:r>
                        <a:rPr lang="en-US" dirty="0">
                          <a:latin typeface="Montserrat" panose="00000500000000000000" pitchFamily="2" charset="0"/>
                        </a:rPr>
                        <a:t>2023</a:t>
                      </a:r>
                    </a:p>
                  </a:txBody>
                  <a:tcPr anchor="ctr"/>
                </a:tc>
                <a:tc>
                  <a:txBody>
                    <a:bodyPr/>
                    <a:lstStyle/>
                    <a:p>
                      <a:pPr algn="ctr"/>
                      <a:r>
                        <a:rPr lang="en-US" dirty="0">
                          <a:latin typeface="Montserrat" panose="00000500000000000000" pitchFamily="2" charset="0"/>
                        </a:rPr>
                        <a:t>2024</a:t>
                      </a:r>
                    </a:p>
                  </a:txBody>
                  <a:tcPr anchor="ctr"/>
                </a:tc>
                <a:tc>
                  <a:txBody>
                    <a:bodyPr/>
                    <a:lstStyle/>
                    <a:p>
                      <a:pPr algn="ctr"/>
                      <a:r>
                        <a:rPr lang="en-US" dirty="0">
                          <a:latin typeface="Montserrat" panose="00000500000000000000" pitchFamily="2" charset="0"/>
                        </a:rPr>
                        <a:t>2025</a:t>
                      </a:r>
                    </a:p>
                  </a:txBody>
                  <a:tcPr anchor="ctr"/>
                </a:tc>
                <a:tc>
                  <a:txBody>
                    <a:bodyPr/>
                    <a:lstStyle/>
                    <a:p>
                      <a:pPr algn="ctr"/>
                      <a:r>
                        <a:rPr lang="en-US" dirty="0">
                          <a:latin typeface="Montserrat" panose="00000500000000000000" pitchFamily="2" charset="0"/>
                        </a:rPr>
                        <a:t>2026 (as of June 30th)</a:t>
                      </a:r>
                    </a:p>
                  </a:txBody>
                  <a:tcPr anchor="ctr"/>
                </a:tc>
                <a:extLst>
                  <a:ext uri="{0D108BD9-81ED-4DB2-BD59-A6C34878D82A}">
                    <a16:rowId xmlns:a16="http://schemas.microsoft.com/office/drawing/2014/main" val="516404567"/>
                  </a:ext>
                </a:extLst>
              </a:tr>
              <a:tr h="370840">
                <a:tc gridSpan="6">
                  <a:txBody>
                    <a:bodyPr/>
                    <a:lstStyle/>
                    <a:p>
                      <a:r>
                        <a:rPr lang="en-US" b="1" dirty="0">
                          <a:latin typeface="Montserrat" panose="00000500000000000000" pitchFamily="2" charset="0"/>
                        </a:rPr>
                        <a:t>New Single-Family Homes/Duplexes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11381218"/>
                  </a:ext>
                </a:extLst>
              </a:tr>
              <a:tr h="370840">
                <a:tc>
                  <a:txBody>
                    <a:bodyPr/>
                    <a:lstStyle/>
                    <a:p>
                      <a:r>
                        <a:rPr lang="en-US" dirty="0">
                          <a:latin typeface="Montserrat" panose="00000500000000000000" pitchFamily="2" charset="0"/>
                        </a:rPr>
                        <a:t># of Permits</a:t>
                      </a:r>
                    </a:p>
                  </a:txBody>
                  <a:tcPr/>
                </a:tc>
                <a:tc>
                  <a:txBody>
                    <a:bodyPr/>
                    <a:lstStyle/>
                    <a:p>
                      <a:pPr algn="r"/>
                      <a:r>
                        <a:rPr lang="en-US" dirty="0">
                          <a:latin typeface="Montserrat" panose="00000500000000000000" pitchFamily="2" charset="0"/>
                        </a:rPr>
                        <a:t>100</a:t>
                      </a:r>
                    </a:p>
                  </a:txBody>
                  <a:tcPr/>
                </a:tc>
                <a:tc>
                  <a:txBody>
                    <a:bodyPr/>
                    <a:lstStyle/>
                    <a:p>
                      <a:pPr algn="r"/>
                      <a:r>
                        <a:rPr lang="en-US" dirty="0">
                          <a:latin typeface="Montserrat" panose="00000500000000000000" pitchFamily="2" charset="0"/>
                        </a:rPr>
                        <a:t>92</a:t>
                      </a:r>
                    </a:p>
                  </a:txBody>
                  <a:tcPr/>
                </a:tc>
                <a:tc>
                  <a:txBody>
                    <a:bodyPr/>
                    <a:lstStyle/>
                    <a:p>
                      <a:pPr algn="r"/>
                      <a:r>
                        <a:rPr lang="en-US" dirty="0">
                          <a:latin typeface="Montserrat" panose="00000500000000000000" pitchFamily="2" charset="0"/>
                        </a:rPr>
                        <a:t>80</a:t>
                      </a:r>
                    </a:p>
                  </a:txBody>
                  <a:tcPr/>
                </a:tc>
                <a:tc>
                  <a:txBody>
                    <a:bodyPr/>
                    <a:lstStyle/>
                    <a:p>
                      <a:pPr algn="r"/>
                      <a:r>
                        <a:rPr lang="en-US" dirty="0">
                          <a:latin typeface="Montserrat" panose="00000500000000000000" pitchFamily="2" charset="0"/>
                        </a:rPr>
                        <a:t>94</a:t>
                      </a:r>
                    </a:p>
                  </a:txBody>
                  <a:tcPr/>
                </a:tc>
                <a:tc>
                  <a:txBody>
                    <a:bodyPr/>
                    <a:lstStyle/>
                    <a:p>
                      <a:pPr algn="r"/>
                      <a:r>
                        <a:rPr lang="en-US" dirty="0">
                          <a:latin typeface="Montserrat" panose="00000500000000000000" pitchFamily="2" charset="0"/>
                        </a:rPr>
                        <a:t>56</a:t>
                      </a:r>
                    </a:p>
                  </a:txBody>
                  <a:tcPr/>
                </a:tc>
                <a:extLst>
                  <a:ext uri="{0D108BD9-81ED-4DB2-BD59-A6C34878D82A}">
                    <a16:rowId xmlns:a16="http://schemas.microsoft.com/office/drawing/2014/main" val="3518032835"/>
                  </a:ext>
                </a:extLst>
              </a:tr>
              <a:tr h="370840">
                <a:tc>
                  <a:txBody>
                    <a:bodyPr/>
                    <a:lstStyle/>
                    <a:p>
                      <a:r>
                        <a:rPr lang="en-US" dirty="0">
                          <a:latin typeface="Montserrat" panose="00000500000000000000" pitchFamily="2" charset="0"/>
                        </a:rPr>
                        <a:t>Valuation ($)</a:t>
                      </a:r>
                    </a:p>
                  </a:txBody>
                  <a:tcPr/>
                </a:tc>
                <a:tc>
                  <a:txBody>
                    <a:bodyPr/>
                    <a:lstStyle/>
                    <a:p>
                      <a:pPr algn="r"/>
                      <a:r>
                        <a:rPr lang="en-US" dirty="0">
                          <a:latin typeface="Montserrat" panose="00000500000000000000" pitchFamily="2" charset="0"/>
                        </a:rPr>
                        <a:t>37,442,365</a:t>
                      </a:r>
                    </a:p>
                  </a:txBody>
                  <a:tcPr/>
                </a:tc>
                <a:tc>
                  <a:txBody>
                    <a:bodyPr/>
                    <a:lstStyle/>
                    <a:p>
                      <a:pPr algn="r"/>
                      <a:r>
                        <a:rPr lang="en-US" dirty="0">
                          <a:latin typeface="Montserrat" panose="00000500000000000000" pitchFamily="2" charset="0"/>
                        </a:rPr>
                        <a:t>38,929,712</a:t>
                      </a:r>
                    </a:p>
                  </a:txBody>
                  <a:tcPr/>
                </a:tc>
                <a:tc>
                  <a:txBody>
                    <a:bodyPr/>
                    <a:lstStyle/>
                    <a:p>
                      <a:pPr algn="r"/>
                      <a:r>
                        <a:rPr lang="en-US" dirty="0">
                          <a:latin typeface="Montserrat" panose="00000500000000000000" pitchFamily="2" charset="0"/>
                        </a:rPr>
                        <a:t>35,459,634</a:t>
                      </a:r>
                    </a:p>
                  </a:txBody>
                  <a:tcPr/>
                </a:tc>
                <a:tc>
                  <a:txBody>
                    <a:bodyPr/>
                    <a:lstStyle/>
                    <a:p>
                      <a:pPr algn="r"/>
                      <a:r>
                        <a:rPr lang="en-US" dirty="0">
                          <a:latin typeface="Montserrat" panose="00000500000000000000" pitchFamily="2" charset="0"/>
                        </a:rPr>
                        <a:t>45,240,713</a:t>
                      </a:r>
                    </a:p>
                  </a:txBody>
                  <a:tcPr/>
                </a:tc>
                <a:tc>
                  <a:txBody>
                    <a:bodyPr/>
                    <a:lstStyle/>
                    <a:p>
                      <a:pPr algn="r"/>
                      <a:r>
                        <a:rPr lang="en-US" dirty="0">
                          <a:latin typeface="Montserrat" panose="00000500000000000000" pitchFamily="2" charset="0"/>
                        </a:rPr>
                        <a:t>28,200,750</a:t>
                      </a:r>
                    </a:p>
                  </a:txBody>
                  <a:tcPr/>
                </a:tc>
                <a:extLst>
                  <a:ext uri="{0D108BD9-81ED-4DB2-BD59-A6C34878D82A}">
                    <a16:rowId xmlns:a16="http://schemas.microsoft.com/office/drawing/2014/main" val="1056292204"/>
                  </a:ext>
                </a:extLst>
              </a:tr>
              <a:tr h="370840">
                <a:tc gridSpan="6">
                  <a:txBody>
                    <a:bodyPr/>
                    <a:lstStyle/>
                    <a:p>
                      <a:r>
                        <a:rPr lang="en-US" b="1" dirty="0">
                          <a:latin typeface="Montserrat" panose="00000500000000000000" pitchFamily="2" charset="0"/>
                        </a:rPr>
                        <a:t>New Multiple Family Homes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901356268"/>
                  </a:ext>
                </a:extLst>
              </a:tr>
              <a:tr h="370840">
                <a:tc>
                  <a:txBody>
                    <a:bodyPr/>
                    <a:lstStyle/>
                    <a:p>
                      <a:r>
                        <a:rPr lang="en-US" dirty="0">
                          <a:latin typeface="Montserrat" panose="00000500000000000000" pitchFamily="2" charset="0"/>
                        </a:rPr>
                        <a:t># of Permits</a:t>
                      </a:r>
                    </a:p>
                  </a:txBody>
                  <a:tcPr/>
                </a:tc>
                <a:tc>
                  <a:txBody>
                    <a:bodyPr/>
                    <a:lstStyle/>
                    <a:p>
                      <a:pPr algn="r"/>
                      <a:r>
                        <a:rPr lang="en-US" dirty="0">
                          <a:latin typeface="Montserrat" panose="00000500000000000000" pitchFamily="2" charset="0"/>
                        </a:rPr>
                        <a:t>30</a:t>
                      </a:r>
                    </a:p>
                  </a:txBody>
                  <a:tcPr/>
                </a:tc>
                <a:tc>
                  <a:txBody>
                    <a:bodyPr/>
                    <a:lstStyle/>
                    <a:p>
                      <a:pPr algn="r"/>
                      <a:r>
                        <a:rPr lang="en-US" dirty="0">
                          <a:latin typeface="Montserrat" panose="00000500000000000000" pitchFamily="2" charset="0"/>
                        </a:rPr>
                        <a:t>36</a:t>
                      </a:r>
                    </a:p>
                  </a:txBody>
                  <a:tcPr/>
                </a:tc>
                <a:tc>
                  <a:txBody>
                    <a:bodyPr/>
                    <a:lstStyle/>
                    <a:p>
                      <a:pPr algn="r"/>
                      <a:r>
                        <a:rPr lang="en-US" dirty="0">
                          <a:latin typeface="Montserrat" panose="00000500000000000000" pitchFamily="2" charset="0"/>
                        </a:rPr>
                        <a:t>5</a:t>
                      </a:r>
                    </a:p>
                  </a:txBody>
                  <a:tcPr/>
                </a:tc>
                <a:tc>
                  <a:txBody>
                    <a:bodyPr/>
                    <a:lstStyle/>
                    <a:p>
                      <a:pPr algn="r"/>
                      <a:r>
                        <a:rPr lang="en-US" dirty="0">
                          <a:latin typeface="Montserrat" panose="00000500000000000000" pitchFamily="2" charset="0"/>
                        </a:rPr>
                        <a:t>0</a:t>
                      </a:r>
                    </a:p>
                  </a:txBody>
                  <a:tcPr/>
                </a:tc>
                <a:tc>
                  <a:txBody>
                    <a:bodyPr/>
                    <a:lstStyle/>
                    <a:p>
                      <a:pPr algn="r"/>
                      <a:r>
                        <a:rPr lang="en-US" dirty="0">
                          <a:latin typeface="Montserrat" panose="00000500000000000000" pitchFamily="2" charset="0"/>
                        </a:rPr>
                        <a:t>0</a:t>
                      </a:r>
                    </a:p>
                  </a:txBody>
                  <a:tcPr/>
                </a:tc>
                <a:extLst>
                  <a:ext uri="{0D108BD9-81ED-4DB2-BD59-A6C34878D82A}">
                    <a16:rowId xmlns:a16="http://schemas.microsoft.com/office/drawing/2014/main" val="1210472409"/>
                  </a:ext>
                </a:extLst>
              </a:tr>
              <a:tr h="370840">
                <a:tc>
                  <a:txBody>
                    <a:bodyPr/>
                    <a:lstStyle/>
                    <a:p>
                      <a:r>
                        <a:rPr lang="en-US" dirty="0">
                          <a:latin typeface="Montserrat" panose="00000500000000000000" pitchFamily="2" charset="0"/>
                        </a:rPr>
                        <a:t>Valuation ($)</a:t>
                      </a:r>
                    </a:p>
                  </a:txBody>
                  <a:tcPr/>
                </a:tc>
                <a:tc>
                  <a:txBody>
                    <a:bodyPr/>
                    <a:lstStyle/>
                    <a:p>
                      <a:pPr algn="r"/>
                      <a:r>
                        <a:rPr lang="en-US" dirty="0">
                          <a:latin typeface="Montserrat" panose="00000500000000000000" pitchFamily="2" charset="0"/>
                        </a:rPr>
                        <a:t>75,101,056</a:t>
                      </a:r>
                    </a:p>
                  </a:txBody>
                  <a:tcPr/>
                </a:tc>
                <a:tc>
                  <a:txBody>
                    <a:bodyPr/>
                    <a:lstStyle/>
                    <a:p>
                      <a:pPr algn="r"/>
                      <a:r>
                        <a:rPr lang="en-US" dirty="0">
                          <a:latin typeface="Montserrat" panose="00000500000000000000" pitchFamily="2" charset="0"/>
                        </a:rPr>
                        <a:t>71,652,598</a:t>
                      </a:r>
                    </a:p>
                  </a:txBody>
                  <a:tcPr/>
                </a:tc>
                <a:tc>
                  <a:txBody>
                    <a:bodyPr/>
                    <a:lstStyle/>
                    <a:p>
                      <a:pPr algn="r"/>
                      <a:r>
                        <a:rPr lang="en-US" dirty="0">
                          <a:latin typeface="Montserrat" panose="00000500000000000000" pitchFamily="2" charset="0"/>
                        </a:rPr>
                        <a:t>37,300,000</a:t>
                      </a:r>
                    </a:p>
                  </a:txBody>
                  <a:tcPr/>
                </a:tc>
                <a:tc>
                  <a:txBody>
                    <a:bodyPr/>
                    <a:lstStyle/>
                    <a:p>
                      <a:pPr algn="r"/>
                      <a:r>
                        <a:rPr lang="en-US" dirty="0">
                          <a:latin typeface="Montserrat" panose="00000500000000000000" pitchFamily="2" charset="0"/>
                        </a:rPr>
                        <a:t>0</a:t>
                      </a:r>
                    </a:p>
                  </a:txBody>
                  <a:tcPr/>
                </a:tc>
                <a:tc>
                  <a:txBody>
                    <a:bodyPr/>
                    <a:lstStyle/>
                    <a:p>
                      <a:pPr algn="r"/>
                      <a:r>
                        <a:rPr lang="en-US" dirty="0">
                          <a:latin typeface="Montserrat" panose="00000500000000000000" pitchFamily="2" charset="0"/>
                        </a:rPr>
                        <a:t>0</a:t>
                      </a:r>
                    </a:p>
                  </a:txBody>
                  <a:tcPr/>
                </a:tc>
                <a:extLst>
                  <a:ext uri="{0D108BD9-81ED-4DB2-BD59-A6C34878D82A}">
                    <a16:rowId xmlns:a16="http://schemas.microsoft.com/office/drawing/2014/main" val="328676344"/>
                  </a:ext>
                </a:extLst>
              </a:tr>
              <a:tr h="370840">
                <a:tc gridSpan="6">
                  <a:txBody>
                    <a:bodyPr/>
                    <a:lstStyle/>
                    <a:p>
                      <a:r>
                        <a:rPr lang="en-US" b="1" dirty="0">
                          <a:latin typeface="Montserrat" panose="00000500000000000000" pitchFamily="2" charset="0"/>
                        </a:rPr>
                        <a:t>New Commercial / Industrial </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974739675"/>
                  </a:ext>
                </a:extLst>
              </a:tr>
              <a:tr h="370840">
                <a:tc>
                  <a:txBody>
                    <a:bodyPr/>
                    <a:lstStyle/>
                    <a:p>
                      <a:r>
                        <a:rPr lang="en-US" dirty="0">
                          <a:latin typeface="Montserrat" panose="00000500000000000000" pitchFamily="2" charset="0"/>
                        </a:rPr>
                        <a:t># of Permits</a:t>
                      </a:r>
                    </a:p>
                  </a:txBody>
                  <a:tcPr/>
                </a:tc>
                <a:tc>
                  <a:txBody>
                    <a:bodyPr/>
                    <a:lstStyle/>
                    <a:p>
                      <a:pPr algn="r"/>
                      <a:r>
                        <a:rPr lang="en-US" dirty="0">
                          <a:latin typeface="Montserrat" panose="00000500000000000000" pitchFamily="2" charset="0"/>
                        </a:rPr>
                        <a:t>12</a:t>
                      </a:r>
                    </a:p>
                  </a:txBody>
                  <a:tcPr/>
                </a:tc>
                <a:tc>
                  <a:txBody>
                    <a:bodyPr/>
                    <a:lstStyle/>
                    <a:p>
                      <a:pPr algn="r"/>
                      <a:r>
                        <a:rPr lang="en-US" dirty="0">
                          <a:latin typeface="Montserrat" panose="00000500000000000000" pitchFamily="2" charset="0"/>
                        </a:rPr>
                        <a:t>7</a:t>
                      </a:r>
                    </a:p>
                  </a:txBody>
                  <a:tcPr/>
                </a:tc>
                <a:tc>
                  <a:txBody>
                    <a:bodyPr/>
                    <a:lstStyle/>
                    <a:p>
                      <a:pPr algn="r"/>
                      <a:r>
                        <a:rPr lang="en-US" dirty="0">
                          <a:latin typeface="Montserrat" panose="00000500000000000000" pitchFamily="2" charset="0"/>
                        </a:rPr>
                        <a:t>7</a:t>
                      </a:r>
                    </a:p>
                  </a:txBody>
                  <a:tcPr/>
                </a:tc>
                <a:tc>
                  <a:txBody>
                    <a:bodyPr/>
                    <a:lstStyle/>
                    <a:p>
                      <a:pPr algn="r"/>
                      <a:r>
                        <a:rPr lang="en-US" dirty="0">
                          <a:latin typeface="Montserrat" panose="00000500000000000000" pitchFamily="2" charset="0"/>
                        </a:rPr>
                        <a:t>7</a:t>
                      </a:r>
                    </a:p>
                  </a:txBody>
                  <a:tcPr/>
                </a:tc>
                <a:tc>
                  <a:txBody>
                    <a:bodyPr/>
                    <a:lstStyle/>
                    <a:p>
                      <a:pPr algn="r"/>
                      <a:r>
                        <a:rPr lang="en-US" dirty="0">
                          <a:latin typeface="Montserrat" panose="00000500000000000000" pitchFamily="2" charset="0"/>
                        </a:rPr>
                        <a:t>7</a:t>
                      </a:r>
                    </a:p>
                  </a:txBody>
                  <a:tcPr/>
                </a:tc>
                <a:extLst>
                  <a:ext uri="{0D108BD9-81ED-4DB2-BD59-A6C34878D82A}">
                    <a16:rowId xmlns:a16="http://schemas.microsoft.com/office/drawing/2014/main" val="49952079"/>
                  </a:ext>
                </a:extLst>
              </a:tr>
              <a:tr h="370840">
                <a:tc>
                  <a:txBody>
                    <a:bodyPr/>
                    <a:lstStyle/>
                    <a:p>
                      <a:r>
                        <a:rPr lang="en-US" dirty="0">
                          <a:latin typeface="Montserrat" panose="00000500000000000000" pitchFamily="2" charset="0"/>
                        </a:rPr>
                        <a:t>Valuation ($)</a:t>
                      </a:r>
                    </a:p>
                  </a:txBody>
                  <a:tcPr/>
                </a:tc>
                <a:tc>
                  <a:txBody>
                    <a:bodyPr/>
                    <a:lstStyle/>
                    <a:p>
                      <a:pPr algn="r"/>
                      <a:r>
                        <a:rPr lang="en-US" dirty="0">
                          <a:latin typeface="Montserrat" panose="00000500000000000000" pitchFamily="2" charset="0"/>
                        </a:rPr>
                        <a:t>41,984,109</a:t>
                      </a:r>
                    </a:p>
                  </a:txBody>
                  <a:tcPr/>
                </a:tc>
                <a:tc>
                  <a:txBody>
                    <a:bodyPr/>
                    <a:lstStyle/>
                    <a:p>
                      <a:pPr algn="r"/>
                      <a:r>
                        <a:rPr lang="en-US" dirty="0">
                          <a:latin typeface="Montserrat" panose="00000500000000000000" pitchFamily="2" charset="0"/>
                        </a:rPr>
                        <a:t>15,991,422</a:t>
                      </a:r>
                    </a:p>
                  </a:txBody>
                  <a:tcPr/>
                </a:tc>
                <a:tc>
                  <a:txBody>
                    <a:bodyPr/>
                    <a:lstStyle/>
                    <a:p>
                      <a:pPr algn="r"/>
                      <a:r>
                        <a:rPr lang="en-US" dirty="0">
                          <a:latin typeface="Montserrat" panose="00000500000000000000" pitchFamily="2" charset="0"/>
                        </a:rPr>
                        <a:t>78,921,935</a:t>
                      </a:r>
                    </a:p>
                  </a:txBody>
                  <a:tcPr/>
                </a:tc>
                <a:tc>
                  <a:txBody>
                    <a:bodyPr/>
                    <a:lstStyle/>
                    <a:p>
                      <a:pPr algn="r"/>
                      <a:r>
                        <a:rPr lang="en-US" dirty="0">
                          <a:latin typeface="Montserrat" panose="00000500000000000000" pitchFamily="2" charset="0"/>
                        </a:rPr>
                        <a:t>67,191,011</a:t>
                      </a:r>
                    </a:p>
                  </a:txBody>
                  <a:tcPr/>
                </a:tc>
                <a:tc>
                  <a:txBody>
                    <a:bodyPr/>
                    <a:lstStyle/>
                    <a:p>
                      <a:pPr algn="r"/>
                      <a:r>
                        <a:rPr lang="en-US" dirty="0">
                          <a:latin typeface="Montserrat" panose="00000500000000000000" pitchFamily="2" charset="0"/>
                        </a:rPr>
                        <a:t>10,908,463</a:t>
                      </a:r>
                    </a:p>
                  </a:txBody>
                  <a:tcPr/>
                </a:tc>
                <a:extLst>
                  <a:ext uri="{0D108BD9-81ED-4DB2-BD59-A6C34878D82A}">
                    <a16:rowId xmlns:a16="http://schemas.microsoft.com/office/drawing/2014/main" val="2242766692"/>
                  </a:ext>
                </a:extLst>
              </a:tr>
              <a:tr h="370840">
                <a:tc gridSpan="6">
                  <a:txBody>
                    <a:bodyPr/>
                    <a:lstStyle/>
                    <a:p>
                      <a:r>
                        <a:rPr lang="en-US" b="1" dirty="0">
                          <a:latin typeface="Montserrat" panose="00000500000000000000" pitchFamily="2" charset="0"/>
                        </a:rPr>
                        <a:t>All Building Permits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386707457"/>
                  </a:ext>
                </a:extLst>
              </a:tr>
              <a:tr h="370840">
                <a:tc>
                  <a:txBody>
                    <a:bodyPr/>
                    <a:lstStyle/>
                    <a:p>
                      <a:r>
                        <a:rPr lang="en-US" dirty="0">
                          <a:latin typeface="Montserrat" panose="00000500000000000000" pitchFamily="2" charset="0"/>
                        </a:rPr>
                        <a:t># of Permits</a:t>
                      </a:r>
                    </a:p>
                  </a:txBody>
                  <a:tcPr/>
                </a:tc>
                <a:tc>
                  <a:txBody>
                    <a:bodyPr/>
                    <a:lstStyle/>
                    <a:p>
                      <a:pPr algn="r"/>
                      <a:r>
                        <a:rPr lang="en-US" dirty="0">
                          <a:latin typeface="Montserrat" panose="00000500000000000000" pitchFamily="2" charset="0"/>
                        </a:rPr>
                        <a:t>2,915</a:t>
                      </a:r>
                    </a:p>
                  </a:txBody>
                  <a:tcPr/>
                </a:tc>
                <a:tc>
                  <a:txBody>
                    <a:bodyPr/>
                    <a:lstStyle/>
                    <a:p>
                      <a:pPr algn="r"/>
                      <a:r>
                        <a:rPr lang="en-US" dirty="0">
                          <a:latin typeface="Montserrat" panose="00000500000000000000" pitchFamily="2" charset="0"/>
                        </a:rPr>
                        <a:t>2,807</a:t>
                      </a:r>
                    </a:p>
                  </a:txBody>
                  <a:tcPr/>
                </a:tc>
                <a:tc>
                  <a:txBody>
                    <a:bodyPr/>
                    <a:lstStyle/>
                    <a:p>
                      <a:pPr algn="r"/>
                      <a:r>
                        <a:rPr lang="en-US" dirty="0">
                          <a:latin typeface="Montserrat" panose="00000500000000000000" pitchFamily="2" charset="0"/>
                        </a:rPr>
                        <a:t>2,984</a:t>
                      </a:r>
                    </a:p>
                  </a:txBody>
                  <a:tcPr/>
                </a:tc>
                <a:tc>
                  <a:txBody>
                    <a:bodyPr/>
                    <a:lstStyle/>
                    <a:p>
                      <a:pPr algn="r"/>
                      <a:r>
                        <a:rPr lang="en-US" dirty="0">
                          <a:latin typeface="Montserrat" panose="00000500000000000000" pitchFamily="2" charset="0"/>
                        </a:rPr>
                        <a:t>2,896</a:t>
                      </a:r>
                    </a:p>
                  </a:txBody>
                  <a:tcPr/>
                </a:tc>
                <a:tc>
                  <a:txBody>
                    <a:bodyPr/>
                    <a:lstStyle/>
                    <a:p>
                      <a:pPr algn="r"/>
                      <a:r>
                        <a:rPr lang="en-US" dirty="0">
                          <a:latin typeface="Montserrat" panose="00000500000000000000" pitchFamily="2" charset="0"/>
                        </a:rPr>
                        <a:t>1,877</a:t>
                      </a:r>
                    </a:p>
                  </a:txBody>
                  <a:tcPr/>
                </a:tc>
                <a:extLst>
                  <a:ext uri="{0D108BD9-81ED-4DB2-BD59-A6C34878D82A}">
                    <a16:rowId xmlns:a16="http://schemas.microsoft.com/office/drawing/2014/main" val="3289840403"/>
                  </a:ext>
                </a:extLst>
              </a:tr>
              <a:tr h="370840">
                <a:tc>
                  <a:txBody>
                    <a:bodyPr/>
                    <a:lstStyle/>
                    <a:p>
                      <a:r>
                        <a:rPr lang="en-US" dirty="0">
                          <a:latin typeface="Montserrat" panose="00000500000000000000" pitchFamily="2" charset="0"/>
                        </a:rPr>
                        <a:t>Valuation ($)</a:t>
                      </a:r>
                    </a:p>
                  </a:txBody>
                  <a:tcPr/>
                </a:tc>
                <a:tc>
                  <a:txBody>
                    <a:bodyPr/>
                    <a:lstStyle/>
                    <a:p>
                      <a:pPr algn="r"/>
                      <a:r>
                        <a:rPr lang="en-US" dirty="0">
                          <a:latin typeface="Montserrat" panose="00000500000000000000" pitchFamily="2" charset="0"/>
                        </a:rPr>
                        <a:t>212,312,792</a:t>
                      </a:r>
                    </a:p>
                  </a:txBody>
                  <a:tcPr/>
                </a:tc>
                <a:tc>
                  <a:txBody>
                    <a:bodyPr/>
                    <a:lstStyle/>
                    <a:p>
                      <a:pPr algn="r"/>
                      <a:r>
                        <a:rPr lang="en-US" dirty="0">
                          <a:latin typeface="Montserrat" panose="00000500000000000000" pitchFamily="2" charset="0"/>
                        </a:rPr>
                        <a:t>183,020,683</a:t>
                      </a:r>
                    </a:p>
                  </a:txBody>
                  <a:tcPr/>
                </a:tc>
                <a:tc>
                  <a:txBody>
                    <a:bodyPr/>
                    <a:lstStyle/>
                    <a:p>
                      <a:pPr algn="r"/>
                      <a:r>
                        <a:rPr lang="en-US" dirty="0">
                          <a:latin typeface="Montserrat" panose="00000500000000000000" pitchFamily="2" charset="0"/>
                        </a:rPr>
                        <a:t>289,563,513</a:t>
                      </a:r>
                    </a:p>
                  </a:txBody>
                  <a:tcPr/>
                </a:tc>
                <a:tc>
                  <a:txBody>
                    <a:bodyPr/>
                    <a:lstStyle/>
                    <a:p>
                      <a:pPr algn="r"/>
                      <a:r>
                        <a:rPr lang="en-US" dirty="0">
                          <a:latin typeface="Montserrat" panose="00000500000000000000" pitchFamily="2" charset="0"/>
                        </a:rPr>
                        <a:t>167,776,179</a:t>
                      </a:r>
                    </a:p>
                  </a:txBody>
                  <a:tcPr/>
                </a:tc>
                <a:tc>
                  <a:txBody>
                    <a:bodyPr/>
                    <a:lstStyle/>
                    <a:p>
                      <a:pPr algn="r"/>
                      <a:r>
                        <a:rPr lang="en-US" dirty="0">
                          <a:latin typeface="Montserrat" panose="00000500000000000000" pitchFamily="2" charset="0"/>
                        </a:rPr>
                        <a:t>81,208,441</a:t>
                      </a:r>
                    </a:p>
                  </a:txBody>
                  <a:tcPr/>
                </a:tc>
                <a:extLst>
                  <a:ext uri="{0D108BD9-81ED-4DB2-BD59-A6C34878D82A}">
                    <a16:rowId xmlns:a16="http://schemas.microsoft.com/office/drawing/2014/main" val="3126166963"/>
                  </a:ext>
                </a:extLst>
              </a:tr>
            </a:tbl>
          </a:graphicData>
        </a:graphic>
      </p:graphicFrame>
      <p:sp>
        <p:nvSpPr>
          <p:cNvPr id="3" name="Title 2">
            <a:extLst>
              <a:ext uri="{FF2B5EF4-FFF2-40B4-BE49-F238E27FC236}">
                <a16:creationId xmlns:a16="http://schemas.microsoft.com/office/drawing/2014/main" id="{0D6BDDC4-A916-397C-1110-0DA8189FE3CF}"/>
              </a:ext>
            </a:extLst>
          </p:cNvPr>
          <p:cNvSpPr>
            <a:spLocks noGrp="1"/>
          </p:cNvSpPr>
          <p:nvPr>
            <p:ph type="title"/>
          </p:nvPr>
        </p:nvSpPr>
        <p:spPr/>
        <p:txBody>
          <a:bodyPr/>
          <a:lstStyle/>
          <a:p>
            <a:r>
              <a:rPr lang="en-US" dirty="0"/>
              <a:t>Building Permit Trends</a:t>
            </a:r>
          </a:p>
        </p:txBody>
      </p:sp>
      <p:sp>
        <p:nvSpPr>
          <p:cNvPr id="5" name="TextBox 4">
            <a:extLst>
              <a:ext uri="{FF2B5EF4-FFF2-40B4-BE49-F238E27FC236}">
                <a16:creationId xmlns:a16="http://schemas.microsoft.com/office/drawing/2014/main" id="{DA6D1E56-7D95-F1EC-F08D-7668E48E8A6C}"/>
              </a:ext>
            </a:extLst>
          </p:cNvPr>
          <p:cNvSpPr txBox="1"/>
          <p:nvPr/>
        </p:nvSpPr>
        <p:spPr>
          <a:xfrm>
            <a:off x="7437912" y="654405"/>
            <a:ext cx="3915888" cy="646331"/>
          </a:xfrm>
          <a:prstGeom prst="rect">
            <a:avLst/>
          </a:prstGeom>
          <a:solidFill>
            <a:schemeClr val="accent2"/>
          </a:solidFill>
          <a:ln>
            <a:solidFill>
              <a:schemeClr val="accent2"/>
            </a:solidFill>
          </a:ln>
        </p:spPr>
        <p:txBody>
          <a:bodyPr wrap="square" rtlCol="0">
            <a:spAutoFit/>
          </a:bodyPr>
          <a:lstStyle/>
          <a:p>
            <a:pPr algn="ctr"/>
            <a:r>
              <a:rPr lang="en-US" dirty="0">
                <a:latin typeface="Montserrat" panose="00000500000000000000" pitchFamily="2" charset="0"/>
              </a:rPr>
              <a:t>2026 permit are on trend to meet or exceed 2025 numbers. </a:t>
            </a:r>
          </a:p>
        </p:txBody>
      </p:sp>
    </p:spTree>
    <p:extLst>
      <p:ext uri="{BB962C8B-B14F-4D97-AF65-F5344CB8AC3E}">
        <p14:creationId xmlns:p14="http://schemas.microsoft.com/office/powerpoint/2010/main" val="3895195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50928-ED73-2D3A-E70A-F19ED8433ACB}"/>
              </a:ext>
            </a:extLst>
          </p:cNvPr>
          <p:cNvSpPr>
            <a:spLocks noGrp="1"/>
          </p:cNvSpPr>
          <p:nvPr>
            <p:ph idx="1"/>
          </p:nvPr>
        </p:nvSpPr>
        <p:spPr>
          <a:xfrm>
            <a:off x="838200" y="1769935"/>
            <a:ext cx="6372225" cy="4853501"/>
          </a:xfrm>
        </p:spPr>
        <p:txBody>
          <a:bodyPr vert="horz" lIns="91440" tIns="45720" rIns="91440" bIns="45720" rtlCol="0" anchor="t">
            <a:normAutofit fontScale="92500" lnSpcReduction="10000"/>
          </a:bodyPr>
          <a:lstStyle/>
          <a:p>
            <a:r>
              <a:rPr lang="en-US" dirty="0">
                <a:solidFill>
                  <a:srgbClr val="4B4B4B"/>
                </a:solidFill>
                <a:latin typeface="Montserrat"/>
              </a:rPr>
              <a:t>TID 8 – Downtown</a:t>
            </a:r>
          </a:p>
          <a:p>
            <a:pPr lvl="1">
              <a:lnSpc>
                <a:spcPct val="110000"/>
              </a:lnSpc>
            </a:pPr>
            <a:r>
              <a:rPr lang="en-US" dirty="0">
                <a:solidFill>
                  <a:srgbClr val="4B4B4B"/>
                </a:solidFill>
                <a:latin typeface="Montserrat"/>
              </a:rPr>
              <a:t>Final increment received in 2026</a:t>
            </a:r>
          </a:p>
          <a:p>
            <a:pPr lvl="1">
              <a:lnSpc>
                <a:spcPct val="110000"/>
              </a:lnSpc>
            </a:pPr>
            <a:r>
              <a:rPr lang="en-US" dirty="0">
                <a:solidFill>
                  <a:srgbClr val="4B4B4B"/>
                </a:solidFill>
                <a:latin typeface="Montserrat"/>
              </a:rPr>
              <a:t>Final TID closure documents submitted to DOR</a:t>
            </a:r>
          </a:p>
          <a:p>
            <a:pPr lvl="1">
              <a:lnSpc>
                <a:spcPct val="110000"/>
              </a:lnSpc>
            </a:pPr>
            <a:r>
              <a:rPr lang="en-US" dirty="0">
                <a:solidFill>
                  <a:srgbClr val="4B4B4B"/>
                </a:solidFill>
                <a:latin typeface="Montserrat"/>
              </a:rPr>
              <a:t>TID full value will be added back to 2026 tax roll</a:t>
            </a:r>
          </a:p>
          <a:p>
            <a:r>
              <a:rPr lang="en-US" dirty="0">
                <a:solidFill>
                  <a:srgbClr val="4B4B4B"/>
                </a:solidFill>
                <a:latin typeface="Montserrat"/>
              </a:rPr>
              <a:t>TID 9 – Westside Commercial</a:t>
            </a:r>
          </a:p>
          <a:p>
            <a:pPr lvl="1"/>
            <a:r>
              <a:rPr lang="en-US" dirty="0">
                <a:solidFill>
                  <a:srgbClr val="4B4B4B"/>
                </a:solidFill>
                <a:latin typeface="Montserrat"/>
              </a:rPr>
              <a:t>Final increment received in 2026</a:t>
            </a:r>
          </a:p>
          <a:p>
            <a:pPr lvl="1"/>
            <a:r>
              <a:rPr lang="en-US" dirty="0">
                <a:solidFill>
                  <a:srgbClr val="4B4B4B"/>
                </a:solidFill>
                <a:latin typeface="Montserrat"/>
              </a:rPr>
              <a:t>Final TID closure documents submitted to DOR</a:t>
            </a:r>
            <a:endParaRPr lang="en-US" dirty="0">
              <a:solidFill>
                <a:srgbClr val="4B4B4B"/>
              </a:solidFill>
            </a:endParaRPr>
          </a:p>
          <a:p>
            <a:pPr lvl="1"/>
            <a:r>
              <a:rPr lang="en-US" dirty="0">
                <a:solidFill>
                  <a:srgbClr val="4B4B4B"/>
                </a:solidFill>
                <a:latin typeface="Montserrat"/>
              </a:rPr>
              <a:t>TID full value will be added back to 2026 tax roll</a:t>
            </a:r>
          </a:p>
        </p:txBody>
      </p:sp>
      <p:sp>
        <p:nvSpPr>
          <p:cNvPr id="3" name="Title 2">
            <a:extLst>
              <a:ext uri="{FF2B5EF4-FFF2-40B4-BE49-F238E27FC236}">
                <a16:creationId xmlns:a16="http://schemas.microsoft.com/office/drawing/2014/main" id="{48EF6F26-246B-521C-386B-B9D236D871AD}"/>
              </a:ext>
            </a:extLst>
          </p:cNvPr>
          <p:cNvSpPr>
            <a:spLocks noGrp="1"/>
          </p:cNvSpPr>
          <p:nvPr>
            <p:ph type="title"/>
          </p:nvPr>
        </p:nvSpPr>
        <p:spPr/>
        <p:txBody>
          <a:bodyPr/>
          <a:lstStyle/>
          <a:p>
            <a:r>
              <a:rPr lang="en-US" dirty="0"/>
              <a:t>Tax Increment Financing Districts</a:t>
            </a:r>
          </a:p>
        </p:txBody>
      </p:sp>
      <p:pic>
        <p:nvPicPr>
          <p:cNvPr id="5" name="Picture 4" descr="A large building with many cars in a parking lot&#10;&#10;Description automatically generated">
            <a:extLst>
              <a:ext uri="{FF2B5EF4-FFF2-40B4-BE49-F238E27FC236}">
                <a16:creationId xmlns:a16="http://schemas.microsoft.com/office/drawing/2014/main" id="{273E6E3A-092C-EEB6-18A1-C92CA6A9CE4B}"/>
              </a:ext>
            </a:extLst>
          </p:cNvPr>
          <p:cNvPicPr>
            <a:picLocks noChangeAspect="1"/>
          </p:cNvPicPr>
          <p:nvPr/>
        </p:nvPicPr>
        <p:blipFill>
          <a:blip r:embed="rId2"/>
          <a:stretch>
            <a:fillRect/>
          </a:stretch>
        </p:blipFill>
        <p:spPr>
          <a:xfrm>
            <a:off x="7206198" y="2270855"/>
            <a:ext cx="4637589" cy="3349499"/>
          </a:xfrm>
          <a:prstGeom prst="rect">
            <a:avLst/>
          </a:prstGeom>
        </p:spPr>
      </p:pic>
    </p:spTree>
    <p:extLst>
      <p:ext uri="{BB962C8B-B14F-4D97-AF65-F5344CB8AC3E}">
        <p14:creationId xmlns:p14="http://schemas.microsoft.com/office/powerpoint/2010/main" val="3327693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50928-ED73-2D3A-E70A-F19ED8433ACB}"/>
              </a:ext>
            </a:extLst>
          </p:cNvPr>
          <p:cNvSpPr>
            <a:spLocks noGrp="1"/>
          </p:cNvSpPr>
          <p:nvPr>
            <p:ph idx="1"/>
          </p:nvPr>
        </p:nvSpPr>
        <p:spPr>
          <a:xfrm>
            <a:off x="838200" y="1769936"/>
            <a:ext cx="6572250" cy="4827588"/>
          </a:xfrm>
        </p:spPr>
        <p:txBody>
          <a:bodyPr vert="horz" lIns="91440" tIns="45720" rIns="91440" bIns="45720" rtlCol="0" anchor="t">
            <a:normAutofit fontScale="85000" lnSpcReduction="20000"/>
          </a:bodyPr>
          <a:lstStyle/>
          <a:p>
            <a:r>
              <a:rPr lang="en-US" dirty="0">
                <a:solidFill>
                  <a:srgbClr val="4B4B4B"/>
                </a:solidFill>
                <a:latin typeface="Montserrat"/>
              </a:rPr>
              <a:t>TID 11 – Central Main Street Corridor</a:t>
            </a:r>
          </a:p>
          <a:p>
            <a:pPr lvl="1"/>
            <a:r>
              <a:rPr lang="en-US" dirty="0">
                <a:solidFill>
                  <a:srgbClr val="4B4B4B"/>
                </a:solidFill>
                <a:latin typeface="Montserrat"/>
              </a:rPr>
              <a:t>Public pedestrian improvements</a:t>
            </a:r>
          </a:p>
          <a:p>
            <a:pPr lvl="1"/>
            <a:r>
              <a:rPr lang="en-US" dirty="0">
                <a:solidFill>
                  <a:srgbClr val="4B4B4B"/>
                </a:solidFill>
                <a:latin typeface="Montserrat"/>
              </a:rPr>
              <a:t>Increased infrastructure for bus stops along corridor</a:t>
            </a:r>
          </a:p>
          <a:p>
            <a:r>
              <a:rPr lang="en-US" dirty="0">
                <a:solidFill>
                  <a:srgbClr val="4B4B4B"/>
                </a:solidFill>
                <a:latin typeface="Montserrat"/>
              </a:rPr>
              <a:t>TID 12 – SP Business Park, 6</a:t>
            </a:r>
            <a:r>
              <a:rPr lang="en-US" baseline="30000" dirty="0">
                <a:solidFill>
                  <a:srgbClr val="4B4B4B"/>
                </a:solidFill>
                <a:latin typeface="Montserrat"/>
              </a:rPr>
              <a:t>th</a:t>
            </a:r>
            <a:r>
              <a:rPr lang="en-US" dirty="0">
                <a:solidFill>
                  <a:srgbClr val="4B4B4B"/>
                </a:solidFill>
                <a:latin typeface="Montserrat"/>
              </a:rPr>
              <a:t> Addition </a:t>
            </a:r>
          </a:p>
          <a:p>
            <a:pPr lvl="1"/>
            <a:r>
              <a:rPr lang="en-US" dirty="0">
                <a:solidFill>
                  <a:srgbClr val="4B4B4B"/>
                </a:solidFill>
                <a:latin typeface="Montserrat"/>
              </a:rPr>
              <a:t>Review for future development and infrastructure needs</a:t>
            </a:r>
          </a:p>
          <a:p>
            <a:pPr lvl="1"/>
            <a:r>
              <a:rPr lang="en-US" dirty="0">
                <a:solidFill>
                  <a:srgbClr val="4B4B4B"/>
                </a:solidFill>
                <a:latin typeface="Montserrat"/>
              </a:rPr>
              <a:t>Finalized  sale of City owned land $806,000 to Yahara Materials</a:t>
            </a:r>
          </a:p>
          <a:p>
            <a:pPr lvl="2"/>
            <a:r>
              <a:rPr lang="en-US" dirty="0">
                <a:solidFill>
                  <a:srgbClr val="4B4B4B"/>
                </a:solidFill>
                <a:latin typeface="Montserrat"/>
              </a:rPr>
              <a:t>Yahara Materials will begin site development, which will include bedrock extraction in preparation for several flex industrial buildings</a:t>
            </a:r>
          </a:p>
          <a:p>
            <a:pPr lvl="2"/>
            <a:r>
              <a:rPr lang="en-US" dirty="0">
                <a:solidFill>
                  <a:srgbClr val="4B4B4B"/>
                </a:solidFill>
                <a:latin typeface="Montserrat"/>
              </a:rPr>
              <a:t>Significant increase in land value once development starts</a:t>
            </a:r>
            <a:endParaRPr lang="en-US" dirty="0">
              <a:solidFill>
                <a:srgbClr val="4B4B4B"/>
              </a:solidFill>
            </a:endParaRPr>
          </a:p>
        </p:txBody>
      </p:sp>
      <p:sp>
        <p:nvSpPr>
          <p:cNvPr id="3" name="Title 2">
            <a:extLst>
              <a:ext uri="{FF2B5EF4-FFF2-40B4-BE49-F238E27FC236}">
                <a16:creationId xmlns:a16="http://schemas.microsoft.com/office/drawing/2014/main" id="{48EF6F26-246B-521C-386B-B9D236D871AD}"/>
              </a:ext>
            </a:extLst>
          </p:cNvPr>
          <p:cNvSpPr>
            <a:spLocks noGrp="1"/>
          </p:cNvSpPr>
          <p:nvPr>
            <p:ph type="title"/>
          </p:nvPr>
        </p:nvSpPr>
        <p:spPr/>
        <p:txBody>
          <a:bodyPr/>
          <a:lstStyle/>
          <a:p>
            <a:r>
              <a:rPr lang="en-US" dirty="0"/>
              <a:t>Tax Increment Financing Districts (cont.)</a:t>
            </a:r>
          </a:p>
        </p:txBody>
      </p:sp>
      <p:pic>
        <p:nvPicPr>
          <p:cNvPr id="5" name="Picture 4">
            <a:extLst>
              <a:ext uri="{FF2B5EF4-FFF2-40B4-BE49-F238E27FC236}">
                <a16:creationId xmlns:a16="http://schemas.microsoft.com/office/drawing/2014/main" id="{6B3ED814-ED03-403A-7E6D-845354C276AA}"/>
              </a:ext>
            </a:extLst>
          </p:cNvPr>
          <p:cNvPicPr>
            <a:picLocks noChangeAspect="1"/>
          </p:cNvPicPr>
          <p:nvPr/>
        </p:nvPicPr>
        <p:blipFill>
          <a:blip r:embed="rId2"/>
          <a:srcRect t="14772" b="14772"/>
          <a:stretch/>
        </p:blipFill>
        <p:spPr>
          <a:xfrm>
            <a:off x="7541773" y="1857374"/>
            <a:ext cx="4282558" cy="2171701"/>
          </a:xfrm>
          <a:prstGeom prst="rect">
            <a:avLst/>
          </a:prstGeom>
        </p:spPr>
      </p:pic>
      <p:pic>
        <p:nvPicPr>
          <p:cNvPr id="7" name="Picture 6">
            <a:extLst>
              <a:ext uri="{FF2B5EF4-FFF2-40B4-BE49-F238E27FC236}">
                <a16:creationId xmlns:a16="http://schemas.microsoft.com/office/drawing/2014/main" id="{3270C000-B62F-16D8-B99E-725A66EF9AF3}"/>
              </a:ext>
            </a:extLst>
          </p:cNvPr>
          <p:cNvPicPr>
            <a:picLocks noChangeAspect="1"/>
          </p:cNvPicPr>
          <p:nvPr/>
        </p:nvPicPr>
        <p:blipFill>
          <a:blip r:embed="rId3"/>
          <a:srcRect t="22892" b="22892"/>
          <a:stretch/>
        </p:blipFill>
        <p:spPr>
          <a:xfrm>
            <a:off x="7541773" y="4116513"/>
            <a:ext cx="4282558" cy="1741362"/>
          </a:xfrm>
          <a:prstGeom prst="rect">
            <a:avLst/>
          </a:prstGeom>
        </p:spPr>
      </p:pic>
    </p:spTree>
    <p:extLst>
      <p:ext uri="{BB962C8B-B14F-4D97-AF65-F5344CB8AC3E}">
        <p14:creationId xmlns:p14="http://schemas.microsoft.com/office/powerpoint/2010/main" val="223730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50928-ED73-2D3A-E70A-F19ED8433ACB}"/>
              </a:ext>
            </a:extLst>
          </p:cNvPr>
          <p:cNvSpPr>
            <a:spLocks noGrp="1"/>
          </p:cNvSpPr>
          <p:nvPr>
            <p:ph idx="1"/>
          </p:nvPr>
        </p:nvSpPr>
        <p:spPr>
          <a:xfrm>
            <a:off x="838200" y="1769936"/>
            <a:ext cx="6374341" cy="5088800"/>
          </a:xfrm>
        </p:spPr>
        <p:txBody>
          <a:bodyPr vert="horz" lIns="91440" tIns="45720" rIns="91440" bIns="45720" rtlCol="0" anchor="t">
            <a:normAutofit fontScale="92500" lnSpcReduction="10000"/>
          </a:bodyPr>
          <a:lstStyle/>
          <a:p>
            <a:r>
              <a:rPr lang="en-US" dirty="0">
                <a:solidFill>
                  <a:srgbClr val="4B4B4B"/>
                </a:solidFill>
              </a:rPr>
              <a:t>TID 13 – Park 151 Business Park</a:t>
            </a:r>
          </a:p>
          <a:p>
            <a:pPr lvl="1"/>
            <a:r>
              <a:rPr lang="en-US" dirty="0">
                <a:solidFill>
                  <a:srgbClr val="4B4B4B"/>
                </a:solidFill>
              </a:rPr>
              <a:t>Park is completely built out</a:t>
            </a:r>
          </a:p>
          <a:p>
            <a:pPr lvl="1"/>
            <a:r>
              <a:rPr lang="en-US" dirty="0">
                <a:solidFill>
                  <a:srgbClr val="4B4B4B"/>
                </a:solidFill>
              </a:rPr>
              <a:t>Final incentive  paid out in 2025</a:t>
            </a:r>
          </a:p>
          <a:p>
            <a:pPr lvl="1"/>
            <a:r>
              <a:rPr lang="en-US" dirty="0">
                <a:solidFill>
                  <a:srgbClr val="4B4B4B"/>
                </a:solidFill>
              </a:rPr>
              <a:t>Anticipate approval of one-year extension for affordable housing with closure in 2029</a:t>
            </a:r>
          </a:p>
          <a:p>
            <a:r>
              <a:rPr lang="en-US" dirty="0">
                <a:solidFill>
                  <a:srgbClr val="4B4B4B"/>
                </a:solidFill>
              </a:rPr>
              <a:t>TID 14 – Downtown, SP Stronger</a:t>
            </a:r>
          </a:p>
          <a:p>
            <a:pPr lvl="1"/>
            <a:r>
              <a:rPr lang="en-US" dirty="0">
                <a:solidFill>
                  <a:srgbClr val="4B4B4B"/>
                </a:solidFill>
                <a:latin typeface="Montserrat"/>
              </a:rPr>
              <a:t>Construction began at NW corner of Bristol &amp; Main for 63-room hotel with restaurant </a:t>
            </a:r>
          </a:p>
          <a:p>
            <a:pPr lvl="1"/>
            <a:r>
              <a:rPr lang="en-US" dirty="0">
                <a:solidFill>
                  <a:srgbClr val="4B4B4B"/>
                </a:solidFill>
                <a:latin typeface="Montserrat"/>
              </a:rPr>
              <a:t>All commercial property fully leased and built out at SW corner of Bristol &amp; Main </a:t>
            </a:r>
          </a:p>
          <a:p>
            <a:pPr lvl="1"/>
            <a:r>
              <a:rPr lang="en-US" dirty="0">
                <a:solidFill>
                  <a:srgbClr val="4B4B4B"/>
                </a:solidFill>
                <a:latin typeface="Montserrat"/>
              </a:rPr>
              <a:t>Updated zoning approvals for 100-unit building starting later this year</a:t>
            </a:r>
          </a:p>
        </p:txBody>
      </p:sp>
      <p:sp>
        <p:nvSpPr>
          <p:cNvPr id="3" name="Title 2">
            <a:extLst>
              <a:ext uri="{FF2B5EF4-FFF2-40B4-BE49-F238E27FC236}">
                <a16:creationId xmlns:a16="http://schemas.microsoft.com/office/drawing/2014/main" id="{48EF6F26-246B-521C-386B-B9D236D871AD}"/>
              </a:ext>
            </a:extLst>
          </p:cNvPr>
          <p:cNvSpPr>
            <a:spLocks noGrp="1"/>
          </p:cNvSpPr>
          <p:nvPr>
            <p:ph type="title"/>
          </p:nvPr>
        </p:nvSpPr>
        <p:spPr/>
        <p:txBody>
          <a:bodyPr/>
          <a:lstStyle/>
          <a:p>
            <a:r>
              <a:rPr lang="en-US" dirty="0"/>
              <a:t>Tax Increment Financing Districts (cont.)</a:t>
            </a:r>
          </a:p>
        </p:txBody>
      </p:sp>
      <p:pic>
        <p:nvPicPr>
          <p:cNvPr id="5" name="Picture 4" descr="An aerial view of a city&#10;&#10;Description automatically generated">
            <a:extLst>
              <a:ext uri="{FF2B5EF4-FFF2-40B4-BE49-F238E27FC236}">
                <a16:creationId xmlns:a16="http://schemas.microsoft.com/office/drawing/2014/main" id="{C9ACD59B-B681-CA5E-9AE9-8ADF3A1E9A3C}"/>
              </a:ext>
            </a:extLst>
          </p:cNvPr>
          <p:cNvPicPr>
            <a:picLocks noChangeAspect="1"/>
          </p:cNvPicPr>
          <p:nvPr/>
        </p:nvPicPr>
        <p:blipFill>
          <a:blip r:embed="rId2"/>
          <a:stretch>
            <a:fillRect/>
          </a:stretch>
        </p:blipFill>
        <p:spPr>
          <a:xfrm>
            <a:off x="7343775" y="2270330"/>
            <a:ext cx="4474857" cy="3350549"/>
          </a:xfrm>
          <a:prstGeom prst="rect">
            <a:avLst/>
          </a:prstGeom>
        </p:spPr>
      </p:pic>
    </p:spTree>
    <p:extLst>
      <p:ext uri="{BB962C8B-B14F-4D97-AF65-F5344CB8AC3E}">
        <p14:creationId xmlns:p14="http://schemas.microsoft.com/office/powerpoint/2010/main" val="749520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250928-ED73-2D3A-E70A-F19ED8433ACB}"/>
              </a:ext>
            </a:extLst>
          </p:cNvPr>
          <p:cNvSpPr>
            <a:spLocks noGrp="1"/>
          </p:cNvSpPr>
          <p:nvPr>
            <p:ph idx="1"/>
          </p:nvPr>
        </p:nvSpPr>
        <p:spPr>
          <a:xfrm>
            <a:off x="838200" y="1597231"/>
            <a:ext cx="5257799" cy="4370450"/>
          </a:xfrm>
        </p:spPr>
        <p:txBody>
          <a:bodyPr vert="horz" lIns="91440" tIns="45720" rIns="91440" bIns="45720" rtlCol="0" anchor="t">
            <a:normAutofit/>
          </a:bodyPr>
          <a:lstStyle/>
          <a:p>
            <a:r>
              <a:rPr lang="en-US" dirty="0">
                <a:solidFill>
                  <a:srgbClr val="4B4B4B"/>
                </a:solidFill>
                <a:latin typeface="Montserrat"/>
              </a:rPr>
              <a:t>TID 15 – West Main Street</a:t>
            </a:r>
          </a:p>
          <a:p>
            <a:pPr lvl="1"/>
            <a:r>
              <a:rPr lang="en-US" dirty="0">
                <a:solidFill>
                  <a:srgbClr val="4B4B4B"/>
                </a:solidFill>
                <a:latin typeface="Montserrat"/>
              </a:rPr>
              <a:t>Increased infrastructure for bus stops along corridor</a:t>
            </a:r>
          </a:p>
          <a:p>
            <a:r>
              <a:rPr lang="en-US" dirty="0">
                <a:solidFill>
                  <a:srgbClr val="4B4B4B"/>
                </a:solidFill>
                <a:latin typeface="Montserrat"/>
              </a:rPr>
              <a:t>TID 16 – East Main Development</a:t>
            </a:r>
          </a:p>
          <a:p>
            <a:pPr lvl="1"/>
            <a:r>
              <a:rPr lang="en-US" dirty="0">
                <a:solidFill>
                  <a:srgbClr val="4B4B4B"/>
                </a:solidFill>
                <a:latin typeface="Montserrat"/>
              </a:rPr>
              <a:t>1/1/2023 creation date</a:t>
            </a:r>
          </a:p>
          <a:p>
            <a:pPr lvl="1"/>
            <a:r>
              <a:rPr lang="en-US" dirty="0">
                <a:solidFill>
                  <a:srgbClr val="4B4B4B"/>
                </a:solidFill>
                <a:latin typeface="Montserrat"/>
              </a:rPr>
              <a:t>No new development items</a:t>
            </a:r>
          </a:p>
        </p:txBody>
      </p:sp>
      <p:sp>
        <p:nvSpPr>
          <p:cNvPr id="3" name="Title 2">
            <a:extLst>
              <a:ext uri="{FF2B5EF4-FFF2-40B4-BE49-F238E27FC236}">
                <a16:creationId xmlns:a16="http://schemas.microsoft.com/office/drawing/2014/main" id="{48EF6F26-246B-521C-386B-B9D236D871AD}"/>
              </a:ext>
            </a:extLst>
          </p:cNvPr>
          <p:cNvSpPr>
            <a:spLocks noGrp="1"/>
          </p:cNvSpPr>
          <p:nvPr>
            <p:ph type="title"/>
          </p:nvPr>
        </p:nvSpPr>
        <p:spPr/>
        <p:txBody>
          <a:bodyPr/>
          <a:lstStyle/>
          <a:p>
            <a:r>
              <a:rPr lang="en-US" dirty="0"/>
              <a:t>Tax Increment Financing Districts (cont.)</a:t>
            </a:r>
          </a:p>
        </p:txBody>
      </p:sp>
      <p:pic>
        <p:nvPicPr>
          <p:cNvPr id="5" name="Picture 4">
            <a:extLst>
              <a:ext uri="{FF2B5EF4-FFF2-40B4-BE49-F238E27FC236}">
                <a16:creationId xmlns:a16="http://schemas.microsoft.com/office/drawing/2014/main" id="{EC0B04DF-BB93-9553-BC22-8368FECBF579}"/>
              </a:ext>
            </a:extLst>
          </p:cNvPr>
          <p:cNvPicPr>
            <a:picLocks noChangeAspect="1"/>
          </p:cNvPicPr>
          <p:nvPr/>
        </p:nvPicPr>
        <p:blipFill>
          <a:blip r:embed="rId2"/>
          <a:srcRect/>
          <a:stretch/>
        </p:blipFill>
        <p:spPr>
          <a:xfrm>
            <a:off x="6497744" y="2332740"/>
            <a:ext cx="5299511" cy="3534432"/>
          </a:xfrm>
          <a:prstGeom prst="rect">
            <a:avLst/>
          </a:prstGeom>
        </p:spPr>
      </p:pic>
    </p:spTree>
    <p:extLst>
      <p:ext uri="{BB962C8B-B14F-4D97-AF65-F5344CB8AC3E}">
        <p14:creationId xmlns:p14="http://schemas.microsoft.com/office/powerpoint/2010/main" val="3296749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AC271-B58D-5B9E-64D7-5815B62A5195}"/>
              </a:ext>
            </a:extLst>
          </p:cNvPr>
          <p:cNvSpPr>
            <a:spLocks noGrp="1"/>
          </p:cNvSpPr>
          <p:nvPr>
            <p:ph type="ctrTitle"/>
          </p:nvPr>
        </p:nvSpPr>
        <p:spPr/>
        <p:txBody>
          <a:bodyPr/>
          <a:lstStyle/>
          <a:p>
            <a:r>
              <a:rPr lang="en-US" dirty="0">
                <a:solidFill>
                  <a:schemeClr val="bg1"/>
                </a:solidFill>
              </a:rPr>
              <a:t>2026 Debt Issuance</a:t>
            </a:r>
          </a:p>
        </p:txBody>
      </p:sp>
    </p:spTree>
    <p:extLst>
      <p:ext uri="{BB962C8B-B14F-4D97-AF65-F5344CB8AC3E}">
        <p14:creationId xmlns:p14="http://schemas.microsoft.com/office/powerpoint/2010/main" val="2837268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327653-FC8A-ECDF-7BC9-F6503A528BEA}"/>
              </a:ext>
            </a:extLst>
          </p:cNvPr>
          <p:cNvSpPr>
            <a:spLocks noGrp="1"/>
          </p:cNvSpPr>
          <p:nvPr>
            <p:ph idx="1"/>
          </p:nvPr>
        </p:nvSpPr>
        <p:spPr/>
        <p:txBody>
          <a:bodyPr>
            <a:normAutofit fontScale="92500" lnSpcReduction="10000"/>
          </a:bodyPr>
          <a:lstStyle/>
          <a:p>
            <a:r>
              <a:rPr lang="en-US" dirty="0">
                <a:solidFill>
                  <a:srgbClr val="4B4B4B"/>
                </a:solidFill>
                <a:effectLst/>
              </a:rPr>
              <a:t>10-Year Notes</a:t>
            </a:r>
          </a:p>
          <a:p>
            <a:r>
              <a:rPr lang="en-US" dirty="0">
                <a:solidFill>
                  <a:srgbClr val="4B4B4B"/>
                </a:solidFill>
              </a:rPr>
              <a:t>Approximately $12,025,000 inclusive of debt issuance costs</a:t>
            </a:r>
          </a:p>
          <a:p>
            <a:pPr lvl="1"/>
            <a:r>
              <a:rPr lang="en-US" dirty="0">
                <a:solidFill>
                  <a:srgbClr val="4B4B4B"/>
                </a:solidFill>
              </a:rPr>
              <a:t>$7,370,364 in street reconstruction, rehabilitation and multi-modal costs</a:t>
            </a:r>
          </a:p>
          <a:p>
            <a:pPr lvl="1"/>
            <a:r>
              <a:rPr lang="en-US" dirty="0">
                <a:solidFill>
                  <a:srgbClr val="4B4B4B"/>
                </a:solidFill>
              </a:rPr>
              <a:t>$1,090,000 in city facility project costs</a:t>
            </a:r>
          </a:p>
          <a:p>
            <a:pPr lvl="1"/>
            <a:r>
              <a:rPr lang="en-US" dirty="0">
                <a:solidFill>
                  <a:srgbClr val="4B4B4B"/>
                </a:solidFill>
              </a:rPr>
              <a:t>$332,500 in park improvement costs</a:t>
            </a:r>
          </a:p>
          <a:p>
            <a:pPr lvl="1"/>
            <a:r>
              <a:rPr lang="en-US" dirty="0">
                <a:solidFill>
                  <a:srgbClr val="4B4B4B"/>
                </a:solidFill>
              </a:rPr>
              <a:t>$2,334,720 in fleet replacement costs</a:t>
            </a:r>
          </a:p>
          <a:p>
            <a:pPr lvl="1"/>
            <a:r>
              <a:rPr lang="en-US" dirty="0">
                <a:solidFill>
                  <a:srgbClr val="4B4B4B"/>
                </a:solidFill>
              </a:rPr>
              <a:t>$451,838 in equipment replacement costs</a:t>
            </a:r>
          </a:p>
          <a:p>
            <a:pPr lvl="1"/>
            <a:r>
              <a:rPr lang="en-US" dirty="0">
                <a:solidFill>
                  <a:srgbClr val="4B4B4B"/>
                </a:solidFill>
              </a:rPr>
              <a:t>$160,000 in stormwater project costs</a:t>
            </a:r>
          </a:p>
          <a:p>
            <a:pPr lvl="1"/>
            <a:r>
              <a:rPr lang="en-US" dirty="0">
                <a:solidFill>
                  <a:srgbClr val="4B4B4B"/>
                </a:solidFill>
              </a:rPr>
              <a:t>$285,578 in debt issuance costs less interest earnings</a:t>
            </a:r>
          </a:p>
        </p:txBody>
      </p:sp>
      <p:sp>
        <p:nvSpPr>
          <p:cNvPr id="3" name="Title 2">
            <a:extLst>
              <a:ext uri="{FF2B5EF4-FFF2-40B4-BE49-F238E27FC236}">
                <a16:creationId xmlns:a16="http://schemas.microsoft.com/office/drawing/2014/main" id="{7849CBDF-6AAA-E816-5D2A-216D675560F5}"/>
              </a:ext>
            </a:extLst>
          </p:cNvPr>
          <p:cNvSpPr>
            <a:spLocks noGrp="1"/>
          </p:cNvSpPr>
          <p:nvPr>
            <p:ph type="title"/>
          </p:nvPr>
        </p:nvSpPr>
        <p:spPr/>
        <p:txBody>
          <a:bodyPr/>
          <a:lstStyle/>
          <a:p>
            <a:r>
              <a:rPr lang="en-US" dirty="0"/>
              <a:t>2026A Series A GO Notes</a:t>
            </a:r>
          </a:p>
        </p:txBody>
      </p:sp>
    </p:spTree>
    <p:extLst>
      <p:ext uri="{BB962C8B-B14F-4D97-AF65-F5344CB8AC3E}">
        <p14:creationId xmlns:p14="http://schemas.microsoft.com/office/powerpoint/2010/main" val="194363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a:xfrm>
            <a:off x="838200" y="607885"/>
            <a:ext cx="10012680" cy="1009651"/>
          </a:xfrm>
        </p:spPr>
        <p:txBody>
          <a:bodyPr/>
          <a:lstStyle/>
          <a:p>
            <a:r>
              <a:rPr lang="en-US" dirty="0"/>
              <a:t>2026 Financing Plan</a:t>
            </a:r>
          </a:p>
        </p:txBody>
      </p:sp>
      <p:graphicFrame>
        <p:nvGraphicFramePr>
          <p:cNvPr id="2" name="Table 1">
            <a:extLst>
              <a:ext uri="{FF2B5EF4-FFF2-40B4-BE49-F238E27FC236}">
                <a16:creationId xmlns:a16="http://schemas.microsoft.com/office/drawing/2014/main" id="{97576158-2BCB-0EE8-D9E5-61B182BDCAE0}"/>
              </a:ext>
            </a:extLst>
          </p:cNvPr>
          <p:cNvGraphicFramePr>
            <a:graphicFrameLocks noGrp="1"/>
          </p:cNvGraphicFramePr>
          <p:nvPr>
            <p:extLst>
              <p:ext uri="{D42A27DB-BD31-4B8C-83A1-F6EECF244321}">
                <p14:modId xmlns:p14="http://schemas.microsoft.com/office/powerpoint/2010/main" val="916835579"/>
              </p:ext>
            </p:extLst>
          </p:nvPr>
        </p:nvGraphicFramePr>
        <p:xfrm>
          <a:off x="483079" y="1440610"/>
          <a:ext cx="10153289" cy="5020574"/>
        </p:xfrm>
        <a:graphic>
          <a:graphicData uri="http://schemas.openxmlformats.org/drawingml/2006/table">
            <a:tbl>
              <a:tblPr/>
              <a:tblGrid>
                <a:gridCol w="2650086">
                  <a:extLst>
                    <a:ext uri="{9D8B030D-6E8A-4147-A177-3AD203B41FA5}">
                      <a16:colId xmlns:a16="http://schemas.microsoft.com/office/drawing/2014/main" val="30766157"/>
                    </a:ext>
                  </a:extLst>
                </a:gridCol>
                <a:gridCol w="984720">
                  <a:extLst>
                    <a:ext uri="{9D8B030D-6E8A-4147-A177-3AD203B41FA5}">
                      <a16:colId xmlns:a16="http://schemas.microsoft.com/office/drawing/2014/main" val="1642751555"/>
                    </a:ext>
                  </a:extLst>
                </a:gridCol>
                <a:gridCol w="394693">
                  <a:extLst>
                    <a:ext uri="{9D8B030D-6E8A-4147-A177-3AD203B41FA5}">
                      <a16:colId xmlns:a16="http://schemas.microsoft.com/office/drawing/2014/main" val="247147744"/>
                    </a:ext>
                  </a:extLst>
                </a:gridCol>
                <a:gridCol w="668562">
                  <a:extLst>
                    <a:ext uri="{9D8B030D-6E8A-4147-A177-3AD203B41FA5}">
                      <a16:colId xmlns:a16="http://schemas.microsoft.com/office/drawing/2014/main" val="2236482664"/>
                    </a:ext>
                  </a:extLst>
                </a:gridCol>
                <a:gridCol w="531628">
                  <a:extLst>
                    <a:ext uri="{9D8B030D-6E8A-4147-A177-3AD203B41FA5}">
                      <a16:colId xmlns:a16="http://schemas.microsoft.com/office/drawing/2014/main" val="75995226"/>
                    </a:ext>
                  </a:extLst>
                </a:gridCol>
                <a:gridCol w="507463">
                  <a:extLst>
                    <a:ext uri="{9D8B030D-6E8A-4147-A177-3AD203B41FA5}">
                      <a16:colId xmlns:a16="http://schemas.microsoft.com/office/drawing/2014/main" val="3996572013"/>
                    </a:ext>
                  </a:extLst>
                </a:gridCol>
                <a:gridCol w="507463">
                  <a:extLst>
                    <a:ext uri="{9D8B030D-6E8A-4147-A177-3AD203B41FA5}">
                      <a16:colId xmlns:a16="http://schemas.microsoft.com/office/drawing/2014/main" val="1660670142"/>
                    </a:ext>
                  </a:extLst>
                </a:gridCol>
                <a:gridCol w="483298">
                  <a:extLst>
                    <a:ext uri="{9D8B030D-6E8A-4147-A177-3AD203B41FA5}">
                      <a16:colId xmlns:a16="http://schemas.microsoft.com/office/drawing/2014/main" val="2666458583"/>
                    </a:ext>
                  </a:extLst>
                </a:gridCol>
                <a:gridCol w="543711">
                  <a:extLst>
                    <a:ext uri="{9D8B030D-6E8A-4147-A177-3AD203B41FA5}">
                      <a16:colId xmlns:a16="http://schemas.microsoft.com/office/drawing/2014/main" val="3857205124"/>
                    </a:ext>
                  </a:extLst>
                </a:gridCol>
                <a:gridCol w="465174">
                  <a:extLst>
                    <a:ext uri="{9D8B030D-6E8A-4147-A177-3AD203B41FA5}">
                      <a16:colId xmlns:a16="http://schemas.microsoft.com/office/drawing/2014/main" val="1204057040"/>
                    </a:ext>
                  </a:extLst>
                </a:gridCol>
                <a:gridCol w="507463">
                  <a:extLst>
                    <a:ext uri="{9D8B030D-6E8A-4147-A177-3AD203B41FA5}">
                      <a16:colId xmlns:a16="http://schemas.microsoft.com/office/drawing/2014/main" val="3927472043"/>
                    </a:ext>
                  </a:extLst>
                </a:gridCol>
                <a:gridCol w="507463">
                  <a:extLst>
                    <a:ext uri="{9D8B030D-6E8A-4147-A177-3AD203B41FA5}">
                      <a16:colId xmlns:a16="http://schemas.microsoft.com/office/drawing/2014/main" val="2012997617"/>
                    </a:ext>
                  </a:extLst>
                </a:gridCol>
                <a:gridCol w="507463">
                  <a:extLst>
                    <a:ext uri="{9D8B030D-6E8A-4147-A177-3AD203B41FA5}">
                      <a16:colId xmlns:a16="http://schemas.microsoft.com/office/drawing/2014/main" val="323763311"/>
                    </a:ext>
                  </a:extLst>
                </a:gridCol>
                <a:gridCol w="894102">
                  <a:extLst>
                    <a:ext uri="{9D8B030D-6E8A-4147-A177-3AD203B41FA5}">
                      <a16:colId xmlns:a16="http://schemas.microsoft.com/office/drawing/2014/main" val="3703463427"/>
                    </a:ext>
                  </a:extLst>
                </a:gridCol>
              </a:tblGrid>
              <a:tr h="281252">
                <a:tc>
                  <a:txBody>
                    <a:bodyPr/>
                    <a:lstStyle/>
                    <a:p>
                      <a:pPr algn="ctr" fontAlgn="b">
                        <a:buNone/>
                      </a:pPr>
                      <a:r>
                        <a:rPr lang="en-US" sz="500" b="1" i="0" u="none" strike="noStrike">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1" i="0" u="none" strike="noStrike">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1" i="0" u="none" strike="noStrike">
                          <a:effectLst/>
                          <a:latin typeface="Calibri" panose="020F0502020204030204" pitchFamily="34" charset="0"/>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1" i="0" u="none" strike="noStrike">
                          <a:effectLst/>
                          <a:latin typeface="Calibri" panose="020F050202020403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fontAlgn="b">
                        <a:buNone/>
                      </a:pPr>
                      <a:r>
                        <a:rPr lang="en-US" sz="800" b="1" i="1" u="none" strike="noStrike">
                          <a:effectLst/>
                          <a:latin typeface="Calibri" panose="020F0502020204030204" pitchFamily="34" charset="0"/>
                        </a:rPr>
                        <a:t>General / Cap Projects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2">
                  <a:txBody>
                    <a:bodyPr/>
                    <a:lstStyle/>
                    <a:p>
                      <a:pPr algn="ctr" fontAlgn="b">
                        <a:buNone/>
                      </a:pPr>
                      <a:r>
                        <a:rPr lang="en-US" sz="800" b="1" i="1" u="none" strike="noStrike">
                          <a:effectLst/>
                          <a:latin typeface="Calibri" panose="020F0502020204030204" pitchFamily="34" charset="0"/>
                        </a:rPr>
                        <a:t>Wastewater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buNone/>
                      </a:pPr>
                      <a:r>
                        <a:rPr lang="en-US" sz="800" b="1" i="1" u="none" strike="noStrike">
                          <a:effectLst/>
                          <a:latin typeface="Calibri" panose="020F0502020204030204" pitchFamily="34" charset="0"/>
                        </a:rPr>
                        <a:t>Storm Water</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gridSpan="2">
                  <a:txBody>
                    <a:bodyPr/>
                    <a:lstStyle/>
                    <a:p>
                      <a:pPr algn="ctr" fontAlgn="b">
                        <a:buNone/>
                      </a:pPr>
                      <a:r>
                        <a:rPr lang="en-US" sz="800" b="1" i="1" u="none" strike="noStrike">
                          <a:effectLst/>
                          <a:latin typeface="Calibri" panose="020F0502020204030204" pitchFamily="34" charset="0"/>
                        </a:rPr>
                        <a:t>Sun Prairie Utilities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algn="ctr" fontAlgn="b">
                        <a:buNone/>
                      </a:pPr>
                      <a:r>
                        <a:rPr lang="en-US" sz="800" b="1" i="1" u="none" strike="noStrike">
                          <a:effectLst/>
                          <a:latin typeface="Calibri" panose="020F0502020204030204" pitchFamily="34" charset="0"/>
                        </a:rPr>
                        <a:t>Total Borrowing</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7027642"/>
                  </a:ext>
                </a:extLst>
              </a:tr>
              <a:tr h="125610">
                <a:tc rowSpan="2">
                  <a:txBody>
                    <a:bodyPr/>
                    <a:lstStyle/>
                    <a:p>
                      <a:pPr algn="ctr" fontAlgn="ctr">
                        <a:buNone/>
                      </a:pPr>
                      <a:r>
                        <a:rPr lang="en-US" sz="500" b="1" i="0" u="none" strike="noStrike">
                          <a:effectLst/>
                          <a:latin typeface="Calibri" panose="020F0502020204030204" pitchFamily="34" charset="0"/>
                        </a:rPr>
                        <a:t>PROJECT</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buNone/>
                      </a:pPr>
                      <a:r>
                        <a:rPr lang="en-US" sz="500" b="1" i="0" u="none" strike="noStrike">
                          <a:effectLst/>
                          <a:latin typeface="Calibri" panose="020F050202020403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rowSpan="2">
                  <a:txBody>
                    <a:bodyPr/>
                    <a:lstStyle/>
                    <a:p>
                      <a:pPr algn="ctr" fontAlgn="ctr">
                        <a:buNone/>
                      </a:pPr>
                      <a:r>
                        <a:rPr lang="en-US" sz="500" b="1" i="0" u="none" strike="noStrike">
                          <a:effectLst/>
                          <a:latin typeface="Calibri" panose="020F0502020204030204" pitchFamily="34" charset="0"/>
                        </a:rPr>
                        <a:t>YEAR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buNone/>
                      </a:pPr>
                      <a:r>
                        <a:rPr lang="en-US" sz="500" b="1" i="0" u="none" strike="noStrike">
                          <a:effectLst/>
                          <a:latin typeface="Calibri" panose="020F0502020204030204" pitchFamily="34" charset="0"/>
                        </a:rPr>
                        <a:t>TOTAL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fontAlgn="ctr">
                        <a:buNone/>
                      </a:pPr>
                      <a:r>
                        <a:rPr lang="en-US" sz="500" b="1" i="0" u="none" strike="noStrike">
                          <a:effectLst/>
                          <a:latin typeface="Calibri" panose="020F0502020204030204" pitchFamily="34" charset="0"/>
                        </a:rPr>
                        <a:t>General/</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Prior Note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Grant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Prior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rowSpan="2">
                  <a:txBody>
                    <a:bodyPr/>
                    <a:lstStyle/>
                    <a:p>
                      <a:pPr algn="ctr" fontAlgn="ctr">
                        <a:buNone/>
                      </a:pPr>
                      <a:r>
                        <a:rPr lang="en-US" sz="700" b="1" i="0" u="none" strike="noStrike">
                          <a:effectLst/>
                          <a:latin typeface="Calibri" panose="020F0502020204030204" pitchFamily="34" charset="0"/>
                        </a:rPr>
                        <a:t>STORM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Prior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Retained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500" b="1" i="0" u="none" strike="noStrike">
                          <a:effectLst/>
                          <a:latin typeface="Calibri" panose="020F0502020204030204" pitchFamily="34" charset="0"/>
                        </a:rPr>
                        <a:t>Gen. Ob.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83987486"/>
                  </a:ext>
                </a:extLst>
              </a:tr>
              <a:tr h="96119">
                <a:tc vMerge="1">
                  <a:txBody>
                    <a:bodyPr/>
                    <a:lstStyle/>
                    <a:p>
                      <a:endParaRPr lang="en-US"/>
                    </a:p>
                  </a:txBody>
                  <a:tcPr/>
                </a:tc>
                <a:tc>
                  <a:txBody>
                    <a:bodyPr/>
                    <a:lstStyle/>
                    <a:p>
                      <a:pPr algn="ctr" fontAlgn="ctr">
                        <a:buNone/>
                      </a:pPr>
                      <a:r>
                        <a:rPr lang="en-US" sz="500" b="1" i="0" u="none" strike="noStrike">
                          <a:effectLst/>
                          <a:latin typeface="Calibri" panose="020F050202020403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US"/>
                    </a:p>
                  </a:txBody>
                  <a:tcPr/>
                </a:tc>
                <a:tc>
                  <a:txBody>
                    <a:bodyPr/>
                    <a:lstStyle/>
                    <a:p>
                      <a:pPr algn="ctr" fontAlgn="b">
                        <a:buNone/>
                      </a:pPr>
                      <a:r>
                        <a:rPr lang="en-US" sz="500" b="1" i="0" u="none" strike="noStrike">
                          <a:effectLst/>
                          <a:latin typeface="Calibri" panose="020F0502020204030204" pitchFamily="34" charset="0"/>
                        </a:rPr>
                        <a:t>PROJ. BUDGET</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buNone/>
                      </a:pPr>
                      <a:r>
                        <a:rPr lang="en-US" sz="500" b="1" i="0" u="none" strike="noStrike">
                          <a:effectLst/>
                          <a:latin typeface="Calibri" panose="020F0502020204030204" pitchFamily="34" charset="0"/>
                        </a:rPr>
                        <a:t>Cap Projects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Funds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Funds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WWTP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Bond Funds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vMerge="1">
                  <a:txBody>
                    <a:bodyPr/>
                    <a:lstStyle/>
                    <a:p>
                      <a:endParaRPr lang="en-US"/>
                    </a:p>
                  </a:txBody>
                  <a:tcPr/>
                </a:tc>
                <a:tc>
                  <a:txBody>
                    <a:bodyPr/>
                    <a:lstStyle/>
                    <a:p>
                      <a:pPr algn="ctr" fontAlgn="ctr">
                        <a:buNone/>
                      </a:pPr>
                      <a:r>
                        <a:rPr lang="en-US" sz="500" b="1" i="0" u="none" strike="noStrike">
                          <a:effectLst/>
                          <a:latin typeface="Calibri" panose="020F0502020204030204" pitchFamily="34" charset="0"/>
                        </a:rPr>
                        <a:t>Bond Funds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SPU</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Earnings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500" b="1" i="0" u="none" strike="noStrike">
                          <a:effectLst/>
                          <a:latin typeface="Calibri" panose="020F050202020403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9277754"/>
                  </a:ext>
                </a:extLst>
              </a:tr>
              <a:tr h="96119">
                <a:tc>
                  <a:txBody>
                    <a:bodyPr/>
                    <a:lstStyle/>
                    <a:p>
                      <a:pPr algn="l" fontAlgn="ctr">
                        <a:buNone/>
                      </a:pPr>
                      <a:r>
                        <a:rPr lang="en-US" sz="500" b="1" i="1" u="none" strike="noStrike">
                          <a:effectLst/>
                          <a:latin typeface="Calibri" panose="020F0502020204030204" pitchFamily="34" charset="0"/>
                        </a:rPr>
                        <a:t>Street Reconstruction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7680500"/>
                  </a:ext>
                </a:extLst>
              </a:tr>
              <a:tr h="192238">
                <a:tc>
                  <a:txBody>
                    <a:bodyPr/>
                    <a:lstStyle/>
                    <a:p>
                      <a:pPr algn="l" fontAlgn="ctr">
                        <a:buNone/>
                      </a:pPr>
                      <a:r>
                        <a:rPr lang="en-US" sz="500" b="0" i="0" u="none" strike="noStrike">
                          <a:effectLst/>
                          <a:latin typeface="Calibri" panose="020F0502020204030204" pitchFamily="34" charset="0"/>
                        </a:rPr>
                        <a:t> 000003 - Borings for Future Years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8256177"/>
                  </a:ext>
                </a:extLst>
              </a:tr>
              <a:tr h="192238">
                <a:tc>
                  <a:txBody>
                    <a:bodyPr/>
                    <a:lstStyle/>
                    <a:p>
                      <a:pPr algn="l" fontAlgn="ctr">
                        <a:buNone/>
                      </a:pPr>
                      <a:r>
                        <a:rPr lang="en-US" sz="500" b="0" i="0" u="none" strike="noStrike">
                          <a:effectLst/>
                          <a:latin typeface="Calibri" panose="020F0502020204030204" pitchFamily="34" charset="0"/>
                        </a:rPr>
                        <a:t> 000005 - Concrete Road Repair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3348001"/>
                  </a:ext>
                </a:extLst>
              </a:tr>
              <a:tr h="192238">
                <a:tc>
                  <a:txBody>
                    <a:bodyPr/>
                    <a:lstStyle/>
                    <a:p>
                      <a:pPr algn="l" fontAlgn="ctr">
                        <a:buNone/>
                      </a:pPr>
                      <a:r>
                        <a:rPr lang="en-US" sz="500" b="0" i="0" u="none" strike="noStrike">
                          <a:effectLst/>
                          <a:latin typeface="Calibri" panose="020F0502020204030204" pitchFamily="34" charset="0"/>
                        </a:rPr>
                        <a:t> 000001 - Street Tree Replacement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2781291"/>
                  </a:ext>
                </a:extLst>
              </a:tr>
              <a:tr h="192238">
                <a:tc>
                  <a:txBody>
                    <a:bodyPr/>
                    <a:lstStyle/>
                    <a:p>
                      <a:pPr algn="l" fontAlgn="ctr">
                        <a:buNone/>
                      </a:pPr>
                      <a:r>
                        <a:rPr lang="en-US" sz="500" b="0" i="0" u="none" strike="noStrike">
                          <a:effectLst/>
                          <a:latin typeface="Calibri" panose="020F0502020204030204" pitchFamily="34" charset="0"/>
                        </a:rPr>
                        <a:t> 246024 - Coral Drive/Emerald Terrace Reconstruction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2,944,943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2,245,302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(658,500)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32,000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(32,000)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420,126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(420,126)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247,515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(247,515)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1,586,802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5044119"/>
                  </a:ext>
                </a:extLst>
              </a:tr>
              <a:tr h="192238">
                <a:tc>
                  <a:txBody>
                    <a:bodyPr/>
                    <a:lstStyle/>
                    <a:p>
                      <a:pPr algn="l" fontAlgn="ctr">
                        <a:buNone/>
                      </a:pPr>
                      <a:r>
                        <a:rPr lang="en-US" sz="500" b="0" i="0" u="none" strike="noStrike">
                          <a:effectLst/>
                          <a:latin typeface="Calibri" panose="020F0502020204030204" pitchFamily="34" charset="0"/>
                        </a:rPr>
                        <a:t> 266022 - HWY 19/Westmount Roundabout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3,523,000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3,425,000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(2,875,000)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98,000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(98,000)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dirty="0">
                          <a:effectLst/>
                          <a:latin typeface="Calibri" panose="020F0502020204030204" pitchFamily="34" charset="0"/>
                        </a:rPr>
                        <a:t>                               550,000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0289272"/>
                  </a:ext>
                </a:extLst>
              </a:tr>
              <a:tr h="192238">
                <a:tc>
                  <a:txBody>
                    <a:bodyPr/>
                    <a:lstStyle/>
                    <a:p>
                      <a:pPr algn="l" fontAlgn="ctr">
                        <a:buNone/>
                      </a:pPr>
                      <a:r>
                        <a:rPr lang="en-US" sz="500" b="0" i="0" u="none" strike="noStrike">
                          <a:effectLst/>
                          <a:latin typeface="Calibri" panose="020F0502020204030204" pitchFamily="34" charset="0"/>
                        </a:rPr>
                        <a:t> 246022 - Montana/Walmart Reconstruction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1,282,586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963,348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(974,653)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15,160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(15,160)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266,578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(266,578)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37,500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(37,500)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963,348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0512120"/>
                  </a:ext>
                </a:extLst>
              </a:tr>
              <a:tr h="192238">
                <a:tc>
                  <a:txBody>
                    <a:bodyPr/>
                    <a:lstStyle/>
                    <a:p>
                      <a:pPr algn="l" fontAlgn="ctr">
                        <a:buNone/>
                      </a:pPr>
                      <a:r>
                        <a:rPr lang="en-US" sz="500" b="0" i="0" u="none" strike="noStrike">
                          <a:effectLst/>
                          <a:latin typeface="Calibri" panose="020F0502020204030204" pitchFamily="34" charset="0"/>
                        </a:rPr>
                        <a:t> 246004 - Downtown E Main Pedestrian Safety Improvements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500" b="0" i="0" u="none" strike="noStrike">
                          <a:effectLst/>
                          <a:latin typeface="Calibri" panose="020F0502020204030204" pitchFamily="34" charset="0"/>
                        </a:rPr>
                        <a:t> Streets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2,369,369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500" b="0" i="0" u="none" strike="noStrike">
                          <a:effectLst/>
                          <a:latin typeface="Calibri" panose="020F0502020204030204" pitchFamily="34" charset="0"/>
                        </a:rPr>
                        <a:t>       2,181,829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7,040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(7,040)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170,000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(170,000)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10,500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(10,500)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500" b="0" i="0" u="none" strike="noStrike">
                          <a:effectLst/>
                          <a:latin typeface="Calibri" panose="020F0502020204030204" pitchFamily="34" charset="0"/>
                        </a:rPr>
                        <a:t>                           2,181,829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8228097"/>
                  </a:ext>
                </a:extLst>
              </a:tr>
              <a:tr h="192238">
                <a:tc>
                  <a:txBody>
                    <a:bodyPr/>
                    <a:lstStyle/>
                    <a:p>
                      <a:pPr algn="l" fontAlgn="ctr">
                        <a:buNone/>
                      </a:pPr>
                      <a:r>
                        <a:rPr lang="en-US" sz="500" b="0" i="0" u="none" strike="noStrike">
                          <a:effectLst/>
                          <a:latin typeface="Calibri" panose="020F0502020204030204" pitchFamily="34" charset="0"/>
                        </a:rPr>
                        <a:t> 266003 - Vernig Road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Streets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265,000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265,000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265,000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4986985"/>
                  </a:ext>
                </a:extLst>
              </a:tr>
              <a:tr h="192238">
                <a:tc>
                  <a:txBody>
                    <a:bodyPr/>
                    <a:lstStyle/>
                    <a:p>
                      <a:pPr algn="l" fontAlgn="ctr">
                        <a:buNone/>
                      </a:pPr>
                      <a:r>
                        <a:rPr lang="en-US" sz="500" b="0" i="0" u="none" strike="noStrike">
                          <a:effectLst/>
                          <a:latin typeface="Calibri" panose="020F0502020204030204" pitchFamily="34" charset="0"/>
                        </a:rPr>
                        <a:t> 256049 - Huntington/Sapphire/Colony/Talon Rustic Pavement Rehab.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Pavement Rehabilitation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962,481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877,561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41,800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(41,800)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20,020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(20,020)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23,100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(23,100)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877,561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339510"/>
                  </a:ext>
                </a:extLst>
              </a:tr>
              <a:tr h="192238">
                <a:tc>
                  <a:txBody>
                    <a:bodyPr/>
                    <a:lstStyle/>
                    <a:p>
                      <a:pPr algn="l" fontAlgn="ctr">
                        <a:buNone/>
                      </a:pPr>
                      <a:r>
                        <a:rPr lang="en-US" sz="500" b="0" i="0" u="none" strike="noStrike">
                          <a:effectLst/>
                          <a:latin typeface="Calibri" panose="020F0502020204030204" pitchFamily="34" charset="0"/>
                        </a:rPr>
                        <a:t> 236056 - O'Keeffe/McCoy Intersection Improvements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500" b="0" i="0" u="none" strike="noStrike">
                          <a:effectLst/>
                          <a:latin typeface="Calibri" panose="020F0502020204030204" pitchFamily="34" charset="0"/>
                        </a:rPr>
                        <a:t> Traffic Improvement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647,764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500" b="0" i="0" u="none" strike="noStrike">
                          <a:effectLst/>
                          <a:latin typeface="Calibri" panose="020F0502020204030204" pitchFamily="34" charset="0"/>
                        </a:rPr>
                        <a:t>           647,764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647,764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2389509"/>
                  </a:ext>
                </a:extLst>
              </a:tr>
              <a:tr h="192238">
                <a:tc>
                  <a:txBody>
                    <a:bodyPr/>
                    <a:lstStyle/>
                    <a:p>
                      <a:pPr algn="l" fontAlgn="ctr">
                        <a:buNone/>
                      </a:pPr>
                      <a:r>
                        <a:rPr lang="en-US" sz="500" b="0" i="0" u="none" strike="noStrike">
                          <a:effectLst/>
                          <a:latin typeface="Calibri" panose="020F0502020204030204" pitchFamily="34" charset="0"/>
                        </a:rPr>
                        <a:t> 000004 - Vision Zero Safety Improvements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Multi Modal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108,000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8470385"/>
                  </a:ext>
                </a:extLst>
              </a:tr>
              <a:tr h="96119">
                <a:tc>
                  <a:txBody>
                    <a:bodyPr/>
                    <a:lstStyle/>
                    <a:p>
                      <a:pPr algn="l" fontAlgn="ctr">
                        <a:buNone/>
                      </a:pPr>
                      <a:r>
                        <a:rPr lang="en-US" sz="500" b="0" i="0" u="none" strike="noStrike">
                          <a:effectLst/>
                          <a:latin typeface="Calibri" panose="020F0502020204030204" pitchFamily="34" charset="0"/>
                        </a:rPr>
                        <a:t> 000006 - Annual Multimodal Maintenance/Improvements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Multi Modal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108,000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(108,000)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672422"/>
                  </a:ext>
                </a:extLst>
              </a:tr>
              <a:tr h="192238">
                <a:tc>
                  <a:txBody>
                    <a:bodyPr/>
                    <a:lstStyle/>
                    <a:p>
                      <a:pPr algn="l" fontAlgn="ctr">
                        <a:buNone/>
                      </a:pPr>
                      <a:r>
                        <a:rPr lang="en-US" sz="500" b="0" i="0" u="none" strike="noStrike">
                          <a:effectLst/>
                          <a:latin typeface="Calibri" panose="020F0502020204030204" pitchFamily="34" charset="0"/>
                        </a:rPr>
                        <a:t> 266001 - W. Main St Sidewalk-Thompson Rd to USH 151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Multi Modal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35,060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35,060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35,060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8580028"/>
                  </a:ext>
                </a:extLst>
              </a:tr>
              <a:tr h="96119">
                <a:tc>
                  <a:txBody>
                    <a:bodyPr/>
                    <a:lstStyle/>
                    <a:p>
                      <a:pPr algn="l"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1842166"/>
                  </a:ext>
                </a:extLst>
              </a:tr>
              <a:tr h="96119">
                <a:tc>
                  <a:txBody>
                    <a:bodyPr/>
                    <a:lstStyle/>
                    <a:p>
                      <a:pPr algn="l" fontAlgn="ctr">
                        <a:buNone/>
                      </a:pPr>
                      <a:r>
                        <a:rPr lang="en-US" sz="500" b="1" i="1" u="none" strike="noStrike">
                          <a:effectLst/>
                          <a:latin typeface="Calibri" panose="020F0502020204030204" pitchFamily="34" charset="0"/>
                        </a:rPr>
                        <a:t>City Facility Projects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5330389"/>
                  </a:ext>
                </a:extLst>
              </a:tr>
              <a:tr h="192238">
                <a:tc>
                  <a:txBody>
                    <a:bodyPr/>
                    <a:lstStyle/>
                    <a:p>
                      <a:pPr algn="l" fontAlgn="ctr">
                        <a:buNone/>
                      </a:pPr>
                      <a:r>
                        <a:rPr lang="en-US" sz="500" b="0" i="0" u="none" strike="noStrike">
                          <a:effectLst/>
                          <a:latin typeface="Calibri" panose="020F0502020204030204" pitchFamily="34" charset="0"/>
                        </a:rPr>
                        <a:t>261301 - Heated Storage for Public Works Storage Facility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Buildings &amp; Grounds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2922457"/>
                  </a:ext>
                </a:extLst>
              </a:tr>
              <a:tr h="192238">
                <a:tc>
                  <a:txBody>
                    <a:bodyPr/>
                    <a:lstStyle/>
                    <a:p>
                      <a:pPr algn="l" fontAlgn="ctr">
                        <a:buNone/>
                      </a:pPr>
                      <a:r>
                        <a:rPr lang="en-US" sz="500" b="0" i="0" u="none" strike="noStrike">
                          <a:effectLst/>
                          <a:latin typeface="Calibri" panose="020F0502020204030204" pitchFamily="34" charset="0"/>
                        </a:rPr>
                        <a:t>261601 - EMS/Fire Station 1 Concrete Entrance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Buildings &amp; Grounds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7839748"/>
                  </a:ext>
                </a:extLst>
              </a:tr>
              <a:tr h="192238">
                <a:tc>
                  <a:txBody>
                    <a:bodyPr/>
                    <a:lstStyle/>
                    <a:p>
                      <a:pPr algn="l" fontAlgn="ctr">
                        <a:buNone/>
                      </a:pPr>
                      <a:r>
                        <a:rPr lang="en-US" sz="500" b="0" i="0" u="none" strike="noStrike">
                          <a:effectLst/>
                          <a:latin typeface="Calibri" panose="020F0502020204030204" pitchFamily="34" charset="0"/>
                        </a:rPr>
                        <a:t>261102 - City Hall Building Signage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Buildings &amp; Grounds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25,000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3651289"/>
                  </a:ext>
                </a:extLst>
              </a:tr>
              <a:tr h="192238">
                <a:tc>
                  <a:txBody>
                    <a:bodyPr/>
                    <a:lstStyle/>
                    <a:p>
                      <a:pPr algn="l" fontAlgn="ctr">
                        <a:buNone/>
                      </a:pPr>
                      <a:r>
                        <a:rPr lang="en-US" sz="500" b="0" i="0" u="none" strike="noStrike">
                          <a:effectLst/>
                          <a:latin typeface="Calibri" panose="020F0502020204030204" pitchFamily="34" charset="0"/>
                        </a:rPr>
                        <a:t>261201 - WCSB Make Up Air Unit Replacement &amp; Roof Access Improve.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Buildings &amp; Grounds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35,000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0684147"/>
                  </a:ext>
                </a:extLst>
              </a:tr>
              <a:tr h="96119">
                <a:tc>
                  <a:txBody>
                    <a:bodyPr/>
                    <a:lstStyle/>
                    <a:p>
                      <a:pPr algn="l"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1" i="1"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2157561"/>
                  </a:ext>
                </a:extLst>
              </a:tr>
              <a:tr h="96119">
                <a:tc>
                  <a:txBody>
                    <a:bodyPr/>
                    <a:lstStyle/>
                    <a:p>
                      <a:pPr algn="l" fontAlgn="ctr">
                        <a:buNone/>
                      </a:pPr>
                      <a:r>
                        <a:rPr lang="en-US" sz="500" b="1" i="1" u="none" strike="noStrike">
                          <a:effectLst/>
                          <a:latin typeface="Calibri" panose="020F0502020204030204" pitchFamily="34" charset="0"/>
                        </a:rPr>
                        <a:t>Park Improvements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5690306"/>
                  </a:ext>
                </a:extLst>
              </a:tr>
              <a:tr h="192238">
                <a:tc>
                  <a:txBody>
                    <a:bodyPr/>
                    <a:lstStyle/>
                    <a:p>
                      <a:pPr algn="l" fontAlgn="ctr">
                        <a:buNone/>
                      </a:pPr>
                      <a:r>
                        <a:rPr lang="en-US" sz="500" b="0" i="0" u="none" strike="noStrike">
                          <a:solidFill>
                            <a:srgbClr val="000000"/>
                          </a:solidFill>
                          <a:effectLst/>
                          <a:latin typeface="Calibri" panose="020F0502020204030204" pitchFamily="34" charset="0"/>
                        </a:rPr>
                        <a:t> 254008 - 9-Hole Disc Golf Course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Park Improvements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30,000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(30,000)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1661740"/>
                  </a:ext>
                </a:extLst>
              </a:tr>
              <a:tr h="96119">
                <a:tc>
                  <a:txBody>
                    <a:bodyPr/>
                    <a:lstStyle/>
                    <a:p>
                      <a:pPr algn="l" fontAlgn="ctr">
                        <a:buNone/>
                      </a:pPr>
                      <a:r>
                        <a:rPr lang="en-US" sz="500" b="0" i="0" u="none" strike="noStrike">
                          <a:solidFill>
                            <a:srgbClr val="000000"/>
                          </a:solidFill>
                          <a:effectLst/>
                          <a:latin typeface="Calibri" panose="020F0502020204030204" pitchFamily="34" charset="0"/>
                        </a:rPr>
                        <a:t> 254012 - Colorado Commons Park East Development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Park Improvements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250,000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250,000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(250,000)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58340"/>
                  </a:ext>
                </a:extLst>
              </a:tr>
              <a:tr h="192238">
                <a:tc>
                  <a:txBody>
                    <a:bodyPr/>
                    <a:lstStyle/>
                    <a:p>
                      <a:pPr algn="l" fontAlgn="ctr">
                        <a:buNone/>
                      </a:pPr>
                      <a:r>
                        <a:rPr lang="en-US" sz="500" b="0" i="0" u="none" strike="noStrike">
                          <a:solidFill>
                            <a:srgbClr val="000000"/>
                          </a:solidFill>
                          <a:effectLst/>
                          <a:latin typeface="Calibri" panose="020F0502020204030204" pitchFamily="34" charset="0"/>
                        </a:rPr>
                        <a:t> 264007 - Evergreen Park Rehabiliation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Park Improvements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150,000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3028086"/>
                  </a:ext>
                </a:extLst>
              </a:tr>
              <a:tr h="192238">
                <a:tc>
                  <a:txBody>
                    <a:bodyPr/>
                    <a:lstStyle/>
                    <a:p>
                      <a:pPr algn="l" fontAlgn="ctr">
                        <a:buNone/>
                      </a:pPr>
                      <a:r>
                        <a:rPr lang="en-US" sz="500" b="0" i="0" u="none" strike="noStrike">
                          <a:solidFill>
                            <a:srgbClr val="000000"/>
                          </a:solidFill>
                          <a:effectLst/>
                          <a:latin typeface="Calibri" panose="020F0502020204030204" pitchFamily="34" charset="0"/>
                        </a:rPr>
                        <a:t> 264009 - Oakridge Park Rehabilitation &amp; ADA Compliance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500" b="0" i="0" u="none" strike="noStrike">
                          <a:effectLst/>
                          <a:latin typeface="Calibri" panose="020F0502020204030204" pitchFamily="34" charset="0"/>
                        </a:rPr>
                        <a:t> Park Improvements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500" b="0" i="0" u="none" strike="noStrike">
                          <a:effectLst/>
                          <a:latin typeface="Calibri" panose="020F0502020204030204" pitchFamily="34" charset="0"/>
                        </a:rPr>
                        <a:t>           140,000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5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7393109"/>
                  </a:ext>
                </a:extLst>
              </a:tr>
              <a:tr h="192238">
                <a:tc>
                  <a:txBody>
                    <a:bodyPr/>
                    <a:lstStyle/>
                    <a:p>
                      <a:pPr algn="l" fontAlgn="ctr">
                        <a:buNone/>
                      </a:pPr>
                      <a:r>
                        <a:rPr lang="en-US" sz="500" b="0" i="0" u="none" strike="noStrike">
                          <a:solidFill>
                            <a:srgbClr val="000000"/>
                          </a:solidFill>
                          <a:effectLst/>
                          <a:latin typeface="Calibri" panose="020F0502020204030204" pitchFamily="34" charset="0"/>
                        </a:rPr>
                        <a:t> 264012 - Resurface Pickleball Courts 1-6 at Wyndham Hills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a:effectLst/>
                          <a:latin typeface="Calibri" panose="020F0502020204030204" pitchFamily="34" charset="0"/>
                        </a:rPr>
                        <a:t> Park Improvements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42,500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effectLst/>
                          <a:latin typeface="Calibri" panose="020F0502020204030204" pitchFamily="34" charset="0"/>
                        </a:rPr>
                        <a:t>             42,500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5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500" b="0" i="0" u="none" strike="noStrike" dirty="0">
                          <a:effectLst/>
                          <a:latin typeface="Calibri" panose="020F0502020204030204" pitchFamily="34" charset="0"/>
                        </a:rPr>
                        <a:t>                                 42,500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5021849"/>
                  </a:ext>
                </a:extLst>
              </a:tr>
            </a:tbl>
          </a:graphicData>
        </a:graphic>
      </p:graphicFrame>
    </p:spTree>
    <p:extLst>
      <p:ext uri="{BB962C8B-B14F-4D97-AF65-F5344CB8AC3E}">
        <p14:creationId xmlns:p14="http://schemas.microsoft.com/office/powerpoint/2010/main" val="992262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D57A9-A30B-022D-FD04-AB73BB79029B}"/>
              </a:ext>
            </a:extLst>
          </p:cNvPr>
          <p:cNvSpPr>
            <a:spLocks noGrp="1"/>
          </p:cNvSpPr>
          <p:nvPr>
            <p:ph type="title"/>
          </p:nvPr>
        </p:nvSpPr>
        <p:spPr>
          <a:xfrm>
            <a:off x="838200" y="607885"/>
            <a:ext cx="10012680" cy="1009651"/>
          </a:xfrm>
        </p:spPr>
        <p:txBody>
          <a:bodyPr/>
          <a:lstStyle/>
          <a:p>
            <a:r>
              <a:rPr lang="en-US" dirty="0"/>
              <a:t>2026 Financing Plan (cont.)</a:t>
            </a:r>
          </a:p>
        </p:txBody>
      </p:sp>
      <p:graphicFrame>
        <p:nvGraphicFramePr>
          <p:cNvPr id="4" name="Table 3">
            <a:extLst>
              <a:ext uri="{FF2B5EF4-FFF2-40B4-BE49-F238E27FC236}">
                <a16:creationId xmlns:a16="http://schemas.microsoft.com/office/drawing/2014/main" id="{EEC5F726-7F79-8F36-1433-DFA260BFF545}"/>
              </a:ext>
            </a:extLst>
          </p:cNvPr>
          <p:cNvGraphicFramePr>
            <a:graphicFrameLocks noGrp="1"/>
          </p:cNvGraphicFramePr>
          <p:nvPr/>
        </p:nvGraphicFramePr>
        <p:xfrm>
          <a:off x="1026675" y="1654334"/>
          <a:ext cx="10138649" cy="4693920"/>
        </p:xfrm>
        <a:graphic>
          <a:graphicData uri="http://schemas.openxmlformats.org/drawingml/2006/table">
            <a:tbl>
              <a:tblPr/>
              <a:tblGrid>
                <a:gridCol w="2644691">
                  <a:extLst>
                    <a:ext uri="{9D8B030D-6E8A-4147-A177-3AD203B41FA5}">
                      <a16:colId xmlns:a16="http://schemas.microsoft.com/office/drawing/2014/main" val="4202682665"/>
                    </a:ext>
                  </a:extLst>
                </a:gridCol>
                <a:gridCol w="982715">
                  <a:extLst>
                    <a:ext uri="{9D8B030D-6E8A-4147-A177-3AD203B41FA5}">
                      <a16:colId xmlns:a16="http://schemas.microsoft.com/office/drawing/2014/main" val="4178589024"/>
                    </a:ext>
                  </a:extLst>
                </a:gridCol>
                <a:gridCol w="393890">
                  <a:extLst>
                    <a:ext uri="{9D8B030D-6E8A-4147-A177-3AD203B41FA5}">
                      <a16:colId xmlns:a16="http://schemas.microsoft.com/office/drawing/2014/main" val="3360021103"/>
                    </a:ext>
                  </a:extLst>
                </a:gridCol>
                <a:gridCol w="667201">
                  <a:extLst>
                    <a:ext uri="{9D8B030D-6E8A-4147-A177-3AD203B41FA5}">
                      <a16:colId xmlns:a16="http://schemas.microsoft.com/office/drawing/2014/main" val="2150319270"/>
                    </a:ext>
                  </a:extLst>
                </a:gridCol>
                <a:gridCol w="530546">
                  <a:extLst>
                    <a:ext uri="{9D8B030D-6E8A-4147-A177-3AD203B41FA5}">
                      <a16:colId xmlns:a16="http://schemas.microsoft.com/office/drawing/2014/main" val="2239011247"/>
                    </a:ext>
                  </a:extLst>
                </a:gridCol>
                <a:gridCol w="506430">
                  <a:extLst>
                    <a:ext uri="{9D8B030D-6E8A-4147-A177-3AD203B41FA5}">
                      <a16:colId xmlns:a16="http://schemas.microsoft.com/office/drawing/2014/main" val="1429958813"/>
                    </a:ext>
                  </a:extLst>
                </a:gridCol>
                <a:gridCol w="506430">
                  <a:extLst>
                    <a:ext uri="{9D8B030D-6E8A-4147-A177-3AD203B41FA5}">
                      <a16:colId xmlns:a16="http://schemas.microsoft.com/office/drawing/2014/main" val="2778270678"/>
                    </a:ext>
                  </a:extLst>
                </a:gridCol>
                <a:gridCol w="482314">
                  <a:extLst>
                    <a:ext uri="{9D8B030D-6E8A-4147-A177-3AD203B41FA5}">
                      <a16:colId xmlns:a16="http://schemas.microsoft.com/office/drawing/2014/main" val="4039245139"/>
                    </a:ext>
                  </a:extLst>
                </a:gridCol>
                <a:gridCol w="546623">
                  <a:extLst>
                    <a:ext uri="{9D8B030D-6E8A-4147-A177-3AD203B41FA5}">
                      <a16:colId xmlns:a16="http://schemas.microsoft.com/office/drawing/2014/main" val="3447406887"/>
                    </a:ext>
                  </a:extLst>
                </a:gridCol>
                <a:gridCol w="466237">
                  <a:extLst>
                    <a:ext uri="{9D8B030D-6E8A-4147-A177-3AD203B41FA5}">
                      <a16:colId xmlns:a16="http://schemas.microsoft.com/office/drawing/2014/main" val="2313446369"/>
                    </a:ext>
                  </a:extLst>
                </a:gridCol>
                <a:gridCol w="506430">
                  <a:extLst>
                    <a:ext uri="{9D8B030D-6E8A-4147-A177-3AD203B41FA5}">
                      <a16:colId xmlns:a16="http://schemas.microsoft.com/office/drawing/2014/main" val="3931354813"/>
                    </a:ext>
                  </a:extLst>
                </a:gridCol>
                <a:gridCol w="506430">
                  <a:extLst>
                    <a:ext uri="{9D8B030D-6E8A-4147-A177-3AD203B41FA5}">
                      <a16:colId xmlns:a16="http://schemas.microsoft.com/office/drawing/2014/main" val="390245768"/>
                    </a:ext>
                  </a:extLst>
                </a:gridCol>
                <a:gridCol w="506430">
                  <a:extLst>
                    <a:ext uri="{9D8B030D-6E8A-4147-A177-3AD203B41FA5}">
                      <a16:colId xmlns:a16="http://schemas.microsoft.com/office/drawing/2014/main" val="2164989192"/>
                    </a:ext>
                  </a:extLst>
                </a:gridCol>
                <a:gridCol w="892282">
                  <a:extLst>
                    <a:ext uri="{9D8B030D-6E8A-4147-A177-3AD203B41FA5}">
                      <a16:colId xmlns:a16="http://schemas.microsoft.com/office/drawing/2014/main" val="2812933735"/>
                    </a:ext>
                  </a:extLst>
                </a:gridCol>
              </a:tblGrid>
              <a:tr h="106130">
                <a:tc>
                  <a:txBody>
                    <a:bodyPr/>
                    <a:lstStyle/>
                    <a:p>
                      <a:pPr algn="l" fontAlgn="ctr">
                        <a:buNone/>
                      </a:pPr>
                      <a:r>
                        <a:rPr lang="en-US" sz="700" b="1" i="1" u="none" strike="noStrike">
                          <a:effectLst/>
                          <a:latin typeface="Calibri" panose="020F0502020204030204" pitchFamily="34" charset="0"/>
                        </a:rPr>
                        <a:t>Fleet Purchases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5200917"/>
                  </a:ext>
                </a:extLst>
              </a:tr>
              <a:tr h="212260">
                <a:tc>
                  <a:txBody>
                    <a:bodyPr/>
                    <a:lstStyle/>
                    <a:p>
                      <a:pPr algn="l" fontAlgn="ctr">
                        <a:buNone/>
                      </a:pPr>
                      <a:r>
                        <a:rPr lang="en-US" sz="700" b="0" i="0" u="none" strike="noStrike">
                          <a:effectLst/>
                          <a:latin typeface="Calibri" panose="020F0502020204030204" pitchFamily="34" charset="0"/>
                        </a:rPr>
                        <a:t> 267105 - Engineering Pickup - Replace vehicle 408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Engineering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70,900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70,900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70,900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4112979"/>
                  </a:ext>
                </a:extLst>
              </a:tr>
              <a:tr h="212260">
                <a:tc>
                  <a:txBody>
                    <a:bodyPr/>
                    <a:lstStyle/>
                    <a:p>
                      <a:pPr algn="l" fontAlgn="ctr">
                        <a:buNone/>
                      </a:pPr>
                      <a:r>
                        <a:rPr lang="en-US" sz="700" b="0" i="0" u="none" strike="noStrike">
                          <a:effectLst/>
                          <a:latin typeface="Calibri" panose="020F0502020204030204" pitchFamily="34" charset="0"/>
                        </a:rPr>
                        <a:t> 267301 - Public Works Patrol Truck - Replace Vehicle 126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Public Works Equip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4638464"/>
                  </a:ext>
                </a:extLst>
              </a:tr>
              <a:tr h="212260">
                <a:tc>
                  <a:txBody>
                    <a:bodyPr/>
                    <a:lstStyle/>
                    <a:p>
                      <a:pPr algn="l" fontAlgn="ctr">
                        <a:buNone/>
                      </a:pPr>
                      <a:r>
                        <a:rPr lang="en-US" sz="700" b="0" i="0" u="none" strike="noStrike">
                          <a:effectLst/>
                          <a:latin typeface="Calibri" panose="020F0502020204030204" pitchFamily="34" charset="0"/>
                        </a:rPr>
                        <a:t> 267303 - Public Works Traffic Engineering Van Replace Vehicle 186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Public Works Equip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90,120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90,120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90,120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7037282"/>
                  </a:ext>
                </a:extLst>
              </a:tr>
              <a:tr h="212260">
                <a:tc>
                  <a:txBody>
                    <a:bodyPr/>
                    <a:lstStyle/>
                    <a:p>
                      <a:pPr algn="l" fontAlgn="ctr">
                        <a:buNone/>
                      </a:pPr>
                      <a:r>
                        <a:rPr lang="en-US" sz="700" b="0" i="0" u="none" strike="noStrike">
                          <a:effectLst/>
                          <a:latin typeface="Calibri" panose="020F0502020204030204" pitchFamily="34" charset="0"/>
                        </a:rPr>
                        <a:t> 000000 - Mower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Parks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68,900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68,900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68,900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0734026"/>
                  </a:ext>
                </a:extLst>
              </a:tr>
              <a:tr h="212260">
                <a:tc>
                  <a:txBody>
                    <a:bodyPr/>
                    <a:lstStyle/>
                    <a:p>
                      <a:pPr algn="l" fontAlgn="ctr">
                        <a:buNone/>
                      </a:pPr>
                      <a:r>
                        <a:rPr lang="en-US" sz="700" b="0" i="0" u="none" strike="noStrike">
                          <a:effectLst/>
                          <a:latin typeface="Calibri" panose="020F0502020204030204" pitchFamily="34" charset="0"/>
                        </a:rPr>
                        <a:t> 267304 - Public Works Patrol Truck - Replace Vehicle 125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700" b="0" i="0" u="none" strike="noStrike">
                          <a:effectLst/>
                          <a:latin typeface="Calibri" panose="020F0502020204030204" pitchFamily="34" charset="0"/>
                        </a:rPr>
                        <a:t> Public Works Equip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265,200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0720323"/>
                  </a:ext>
                </a:extLst>
              </a:tr>
              <a:tr h="212260">
                <a:tc>
                  <a:txBody>
                    <a:bodyPr/>
                    <a:lstStyle/>
                    <a:p>
                      <a:pPr algn="l" fontAlgn="ctr">
                        <a:buNone/>
                      </a:pPr>
                      <a:r>
                        <a:rPr lang="en-US" sz="700" b="0" i="0" u="none" strike="noStrike">
                          <a:effectLst/>
                          <a:latin typeface="Calibri" panose="020F0502020204030204" pitchFamily="34" charset="0"/>
                        </a:rPr>
                        <a:t> 267601 - Fire Department SUV - Replace Vehicle C-4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Fire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74,400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74,400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74,400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5622603"/>
                  </a:ext>
                </a:extLst>
              </a:tr>
              <a:tr h="212260">
                <a:tc>
                  <a:txBody>
                    <a:bodyPr/>
                    <a:lstStyle/>
                    <a:p>
                      <a:pPr algn="l" fontAlgn="ctr">
                        <a:buNone/>
                      </a:pPr>
                      <a:r>
                        <a:rPr lang="en-US" sz="700" b="0" i="0" u="none" strike="noStrike">
                          <a:effectLst/>
                          <a:latin typeface="Calibri" panose="020F0502020204030204" pitchFamily="34" charset="0"/>
                        </a:rPr>
                        <a:t> 267602 - Fire Department - Unit E-8 NEDFU Truck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Fire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1,500,000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1,500,000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1,500,000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949141"/>
                  </a:ext>
                </a:extLst>
              </a:tr>
              <a:tr h="106130">
                <a:tc>
                  <a:txBody>
                    <a:bodyPr/>
                    <a:lstStyle/>
                    <a:p>
                      <a:pPr algn="l" fontAlgn="ctr">
                        <a:buNone/>
                      </a:pPr>
                      <a:r>
                        <a:rPr lang="en-US" sz="700" b="0" i="0" u="none" strike="noStrike">
                          <a:effectLst/>
                          <a:latin typeface="Calibri" panose="020F0502020204030204" pitchFamily="34" charset="0"/>
                        </a:rPr>
                        <a:t> 267305 - Public Works Tandem Axle Hook Truck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Public Works Equip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308,000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308,000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(308,000)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7120180"/>
                  </a:ext>
                </a:extLst>
              </a:tr>
              <a:tr h="106130">
                <a:tc>
                  <a:txBody>
                    <a:bodyPr/>
                    <a:lstStyle/>
                    <a:p>
                      <a:pPr algn="l"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4049368"/>
                  </a:ext>
                </a:extLst>
              </a:tr>
              <a:tr h="106130">
                <a:tc>
                  <a:txBody>
                    <a:bodyPr/>
                    <a:lstStyle/>
                    <a:p>
                      <a:pPr algn="l" fontAlgn="ctr">
                        <a:buNone/>
                      </a:pPr>
                      <a:r>
                        <a:rPr lang="en-US" sz="700" b="1" i="1" u="none" strike="noStrike">
                          <a:effectLst/>
                          <a:latin typeface="Calibri" panose="020F0502020204030204" pitchFamily="34" charset="0"/>
                        </a:rPr>
                        <a:t>Equipment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4830107"/>
                  </a:ext>
                </a:extLst>
              </a:tr>
              <a:tr h="212260">
                <a:tc>
                  <a:txBody>
                    <a:bodyPr/>
                    <a:lstStyle/>
                    <a:p>
                      <a:pPr algn="l" fontAlgn="ctr">
                        <a:buNone/>
                      </a:pPr>
                      <a:r>
                        <a:rPr lang="en-US" sz="700" b="0" i="0" u="none" strike="noStrike">
                          <a:effectLst/>
                          <a:latin typeface="Calibri" panose="020F0502020204030204" pitchFamily="34" charset="0"/>
                        </a:rPr>
                        <a:t> 261402 - Fleet Facility Drive on Parallelogram Hoise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Fleet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222,000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222,000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222,000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38870605"/>
                  </a:ext>
                </a:extLst>
              </a:tr>
              <a:tr h="212260">
                <a:tc>
                  <a:txBody>
                    <a:bodyPr/>
                    <a:lstStyle/>
                    <a:p>
                      <a:pPr algn="l" fontAlgn="ctr">
                        <a:buNone/>
                      </a:pPr>
                      <a:r>
                        <a:rPr lang="en-US" sz="700" b="0" i="0" u="none" strike="noStrike">
                          <a:effectLst/>
                          <a:latin typeface="Calibri" panose="020F0502020204030204" pitchFamily="34" charset="0"/>
                        </a:rPr>
                        <a:t> 261403 - Fleet Maintenance Facility Alignment Rack Hoise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Fleet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47,000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47,000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47,000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7060174"/>
                  </a:ext>
                </a:extLst>
              </a:tr>
              <a:tr h="212260">
                <a:tc>
                  <a:txBody>
                    <a:bodyPr/>
                    <a:lstStyle/>
                    <a:p>
                      <a:pPr algn="l" fontAlgn="ctr">
                        <a:buNone/>
                      </a:pPr>
                      <a:r>
                        <a:rPr lang="en-US" sz="700" b="0" i="0" u="none" strike="noStrike">
                          <a:effectLst/>
                          <a:latin typeface="Calibri" panose="020F0502020204030204" pitchFamily="34" charset="0"/>
                        </a:rPr>
                        <a:t> 262001 - Police Department Dispatch Console Replacement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Police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51,838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51,838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51,838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5593329"/>
                  </a:ext>
                </a:extLst>
              </a:tr>
              <a:tr h="212260">
                <a:tc>
                  <a:txBody>
                    <a:bodyPr/>
                    <a:lstStyle/>
                    <a:p>
                      <a:pPr algn="l" fontAlgn="ctr">
                        <a:buNone/>
                      </a:pPr>
                      <a:r>
                        <a:rPr lang="en-US" sz="700" b="0" i="0" u="none" strike="noStrike">
                          <a:effectLst/>
                          <a:latin typeface="Calibri" panose="020F0502020204030204" pitchFamily="34" charset="0"/>
                        </a:rPr>
                        <a:t> 262002 - EMS/Fire Station 1 Washing Machines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Fire/EMS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31,000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31,000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31,000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4668145"/>
                  </a:ext>
                </a:extLst>
              </a:tr>
              <a:tr h="212260">
                <a:tc>
                  <a:txBody>
                    <a:bodyPr/>
                    <a:lstStyle/>
                    <a:p>
                      <a:pPr algn="l" fontAlgn="ctr">
                        <a:buNone/>
                      </a:pPr>
                      <a:r>
                        <a:rPr lang="en-US" sz="700" b="0" i="0" u="none" strike="noStrike">
                          <a:effectLst/>
                          <a:latin typeface="Calibri" panose="020F0502020204030204" pitchFamily="34" charset="0"/>
                        </a:rPr>
                        <a:t> 262003 - EMS/Fire Station 1 Generator Replacement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Fire/EMS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2515431"/>
                  </a:ext>
                </a:extLst>
              </a:tr>
              <a:tr h="106130">
                <a:tc>
                  <a:txBody>
                    <a:bodyPr/>
                    <a:lstStyle/>
                    <a:p>
                      <a:pPr algn="l"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2863255"/>
                  </a:ext>
                </a:extLst>
              </a:tr>
              <a:tr h="106130">
                <a:tc>
                  <a:txBody>
                    <a:bodyPr/>
                    <a:lstStyle/>
                    <a:p>
                      <a:pPr algn="l" fontAlgn="ctr">
                        <a:buNone/>
                      </a:pPr>
                      <a:r>
                        <a:rPr lang="en-US" sz="700" b="1" i="1" u="none" strike="noStrike">
                          <a:effectLst/>
                          <a:latin typeface="Calibri" panose="020F0502020204030204" pitchFamily="34" charset="0"/>
                        </a:rPr>
                        <a:t>Wastewater Projects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05607455"/>
                  </a:ext>
                </a:extLst>
              </a:tr>
              <a:tr h="106130">
                <a:tc>
                  <a:txBody>
                    <a:bodyPr/>
                    <a:lstStyle/>
                    <a:p>
                      <a:pPr algn="l" fontAlgn="ctr">
                        <a:buNone/>
                      </a:pPr>
                      <a:r>
                        <a:rPr lang="en-US" sz="700" b="0" i="0" u="none" strike="noStrike">
                          <a:effectLst/>
                          <a:latin typeface="Calibri" panose="020F0502020204030204" pitchFamily="34" charset="0"/>
                        </a:rPr>
                        <a:t> 268101 - Replace Collection System Pickup Truck #617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700" b="0" i="0" u="none" strike="noStrike">
                          <a:effectLst/>
                          <a:latin typeface="Calibri" panose="020F0502020204030204" pitchFamily="34" charset="0"/>
                        </a:rPr>
                        <a:t> Wastewater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effectLst/>
                          <a:latin typeface="Calibri" panose="020F0502020204030204" pitchFamily="34" charset="0"/>
                        </a:rPr>
                        <a:t>                  140,000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effectLst/>
                          <a:latin typeface="Calibri" panose="020F0502020204030204" pitchFamily="34" charset="0"/>
                        </a:rPr>
                        <a:t>        140,000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(140,000)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effectLst/>
                          <a:latin typeface="Calibri" panose="020F0502020204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9876057"/>
                  </a:ext>
                </a:extLst>
              </a:tr>
              <a:tr h="106130">
                <a:tc>
                  <a:txBody>
                    <a:bodyPr/>
                    <a:lstStyle/>
                    <a:p>
                      <a:pPr algn="l"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646662"/>
                  </a:ext>
                </a:extLst>
              </a:tr>
              <a:tr h="106130">
                <a:tc>
                  <a:txBody>
                    <a:bodyPr/>
                    <a:lstStyle/>
                    <a:p>
                      <a:pPr algn="l" fontAlgn="ctr">
                        <a:buNone/>
                      </a:pPr>
                      <a:r>
                        <a:rPr lang="en-US" sz="700" b="1" i="1" u="none" strike="noStrike">
                          <a:effectLst/>
                          <a:latin typeface="Calibri" panose="020F0502020204030204" pitchFamily="34" charset="0"/>
                        </a:rPr>
                        <a:t>Stormwater Projects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4788107"/>
                  </a:ext>
                </a:extLst>
              </a:tr>
              <a:tr h="106130">
                <a:tc>
                  <a:txBody>
                    <a:bodyPr/>
                    <a:lstStyle/>
                    <a:p>
                      <a:pPr algn="l" fontAlgn="ctr">
                        <a:buNone/>
                      </a:pPr>
                      <a:r>
                        <a:rPr lang="en-US" sz="700" b="0" i="0" u="none" strike="noStrike">
                          <a:effectLst/>
                          <a:latin typeface="Calibri" panose="020F0502020204030204" pitchFamily="34" charset="0"/>
                        </a:rPr>
                        <a:t> 000002 - TMDL - Water Quality Projects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700" b="0" i="0" u="none" strike="noStrike">
                          <a:effectLst/>
                          <a:latin typeface="Calibri" panose="020F0502020204030204" pitchFamily="34" charset="0"/>
                        </a:rPr>
                        <a:t> Stormwater Equipment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(200,000)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9940085"/>
                  </a:ext>
                </a:extLst>
              </a:tr>
              <a:tr h="212260">
                <a:tc>
                  <a:txBody>
                    <a:bodyPr/>
                    <a:lstStyle/>
                    <a:p>
                      <a:pPr algn="l" fontAlgn="ctr">
                        <a:buNone/>
                      </a:pPr>
                      <a:r>
                        <a:rPr lang="en-US" sz="700" b="0" i="0" u="none" strike="noStrike">
                          <a:effectLst/>
                          <a:latin typeface="Calibri" panose="020F0502020204030204" pitchFamily="34" charset="0"/>
                        </a:rPr>
                        <a:t> 248503 - Koshkonong Creek Corridor Drainage Repair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700" b="0" i="0" u="none" strike="noStrike">
                          <a:effectLst/>
                          <a:latin typeface="Calibri" panose="020F0502020204030204" pitchFamily="34" charset="0"/>
                        </a:rPr>
                        <a:t> Stormwater Equipment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en-US" sz="700" b="0" i="0" u="none" strike="noStrike">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(50,000)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473109"/>
                  </a:ext>
                </a:extLst>
              </a:tr>
              <a:tr h="212260">
                <a:tc>
                  <a:txBody>
                    <a:bodyPr/>
                    <a:lstStyle/>
                    <a:p>
                      <a:pPr algn="l" fontAlgn="ctr">
                        <a:buNone/>
                      </a:pPr>
                      <a:r>
                        <a:rPr lang="en-US" sz="700" b="0" i="0" u="none" strike="noStrike">
                          <a:effectLst/>
                          <a:latin typeface="Calibri" panose="020F0502020204030204" pitchFamily="34" charset="0"/>
                        </a:rPr>
                        <a:t> 268501 - Stormwater Facilities Retrofits &amp; Rehabilitations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Stormwater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2026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700" b="0" i="0" u="none" strike="noStrike">
                          <a:solidFill>
                            <a:srgbClr val="974706"/>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200,000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(40,000)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solidFill>
                            <a:srgbClr val="97470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160,000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9834982"/>
                  </a:ext>
                </a:extLst>
              </a:tr>
              <a:tr h="106130">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700" b="0"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8702767"/>
                  </a:ext>
                </a:extLst>
              </a:tr>
              <a:tr h="212260">
                <a:tc>
                  <a:txBody>
                    <a:bodyPr/>
                    <a:lstStyle/>
                    <a:p>
                      <a:pPr algn="l" fontAlgn="b">
                        <a:buNone/>
                      </a:pPr>
                      <a:r>
                        <a:rPr lang="en-US" sz="700" b="1" i="0" u="none" strike="noStrike">
                          <a:effectLst/>
                          <a:latin typeface="Calibri" panose="020F0502020204030204" pitchFamily="34" charset="0"/>
                        </a:rPr>
                        <a:t>SUBTOTAL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700" b="1"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buNone/>
                      </a:pPr>
                      <a:r>
                        <a:rPr lang="en-US" sz="700" b="1" i="0" u="none" strike="noStrike">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17,788,261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15,000,922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(358,000)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(4,538,153)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236,000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(96,000)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2,134,724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(1,474,724)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416,615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a:effectLst/>
                          <a:latin typeface="Calibri" panose="020F0502020204030204" pitchFamily="34" charset="0"/>
                        </a:rPr>
                        <a:t>       (556,615)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en-US" sz="700" b="1" i="0" u="none" strike="noStrike" dirty="0">
                          <a:effectLst/>
                          <a:latin typeface="Calibri" panose="020F0502020204030204" pitchFamily="34" charset="0"/>
                        </a:rPr>
                        <a:t>                         11,739,422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52455690"/>
                  </a:ext>
                </a:extLst>
              </a:tr>
            </a:tbl>
          </a:graphicData>
        </a:graphic>
      </p:graphicFrame>
    </p:spTree>
    <p:extLst>
      <p:ext uri="{BB962C8B-B14F-4D97-AF65-F5344CB8AC3E}">
        <p14:creationId xmlns:p14="http://schemas.microsoft.com/office/powerpoint/2010/main" val="1978311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6E21E3-B1CE-BBF8-C219-0125BABEFC0E}"/>
              </a:ext>
            </a:extLst>
          </p:cNvPr>
          <p:cNvSpPr>
            <a:spLocks noGrp="1"/>
          </p:cNvSpPr>
          <p:nvPr>
            <p:ph idx="1"/>
          </p:nvPr>
        </p:nvSpPr>
        <p:spPr/>
        <p:txBody>
          <a:bodyPr vert="horz" lIns="91440" tIns="45720" rIns="91440" bIns="45720" rtlCol="0" anchor="t">
            <a:normAutofit fontScale="92500" lnSpcReduction="10000"/>
          </a:bodyPr>
          <a:lstStyle/>
          <a:p>
            <a:r>
              <a:rPr lang="en-US" dirty="0">
                <a:solidFill>
                  <a:srgbClr val="4B4B4B"/>
                </a:solidFill>
                <a:effectLst/>
                <a:latin typeface="Montserrat"/>
              </a:rPr>
              <a:t>Statutory limit of 5% of the City’s equalized value</a:t>
            </a:r>
          </a:p>
          <a:p>
            <a:pPr lvl="1"/>
            <a:r>
              <a:rPr lang="en-US" dirty="0">
                <a:solidFill>
                  <a:srgbClr val="4B4B4B"/>
                </a:solidFill>
                <a:latin typeface="Montserrat"/>
              </a:rPr>
              <a:t>31.7% of the 5% limit for 2026</a:t>
            </a:r>
          </a:p>
          <a:p>
            <a:pPr lvl="2"/>
            <a:r>
              <a:rPr lang="en-US" dirty="0">
                <a:solidFill>
                  <a:srgbClr val="4B4B4B"/>
                </a:solidFill>
                <a:latin typeface="Montserrat"/>
              </a:rPr>
              <a:t>Combined new and existing principal $108,237,891</a:t>
            </a:r>
          </a:p>
          <a:p>
            <a:pPr lvl="2"/>
            <a:r>
              <a:rPr lang="en-US" dirty="0">
                <a:solidFill>
                  <a:srgbClr val="4B4B4B"/>
                </a:solidFill>
                <a:latin typeface="Montserrat"/>
              </a:rPr>
              <a:t>Residual capacity $233,608,108</a:t>
            </a:r>
          </a:p>
          <a:p>
            <a:r>
              <a:rPr lang="en-US" dirty="0">
                <a:solidFill>
                  <a:srgbClr val="4B4B4B"/>
                </a:solidFill>
                <a:latin typeface="Montserrat"/>
              </a:rPr>
              <a:t>Direct debt burden of 1.75%</a:t>
            </a:r>
          </a:p>
          <a:p>
            <a:pPr lvl="1"/>
            <a:r>
              <a:rPr lang="en-US" dirty="0">
                <a:solidFill>
                  <a:srgbClr val="4B4B4B"/>
                </a:solidFill>
                <a:latin typeface="Montserrat"/>
              </a:rPr>
              <a:t>2025 Equalized Value: 1.66%</a:t>
            </a:r>
            <a:endParaRPr lang="en-US" dirty="0">
              <a:solidFill>
                <a:srgbClr val="4B4B4B"/>
              </a:solidFill>
            </a:endParaRPr>
          </a:p>
          <a:p>
            <a:pPr lvl="1"/>
            <a:r>
              <a:rPr lang="en-US" dirty="0">
                <a:solidFill>
                  <a:srgbClr val="4B4B4B"/>
                </a:solidFill>
                <a:latin typeface="Montserrat"/>
              </a:rPr>
              <a:t>2026 Anticipated Equalized Value:   1.58%</a:t>
            </a:r>
            <a:endParaRPr lang="en-US" dirty="0">
              <a:solidFill>
                <a:srgbClr val="4B4B4B"/>
              </a:solidFill>
            </a:endParaRPr>
          </a:p>
          <a:p>
            <a:r>
              <a:rPr lang="en-US" dirty="0">
                <a:solidFill>
                  <a:srgbClr val="4B4B4B"/>
                </a:solidFill>
                <a:latin typeface="Montserrat"/>
              </a:rPr>
              <a:t>No more than 27.5% of the City’s total tax levy</a:t>
            </a:r>
          </a:p>
          <a:p>
            <a:pPr lvl="1"/>
            <a:r>
              <a:rPr lang="en-US" dirty="0">
                <a:solidFill>
                  <a:srgbClr val="4B4B4B"/>
                </a:solidFill>
                <a:latin typeface="Montserrat"/>
              </a:rPr>
              <a:t>Estimated at 25.99% for tax year 2026, budget year 2027</a:t>
            </a:r>
          </a:p>
          <a:p>
            <a:pPr lvl="2"/>
            <a:endParaRPr lang="en-US" dirty="0">
              <a:solidFill>
                <a:srgbClr val="7B8898"/>
              </a:solidFill>
            </a:endParaRPr>
          </a:p>
          <a:p>
            <a:endParaRPr lang="en-US" dirty="0"/>
          </a:p>
        </p:txBody>
      </p:sp>
      <p:sp>
        <p:nvSpPr>
          <p:cNvPr id="3" name="Title 2">
            <a:extLst>
              <a:ext uri="{FF2B5EF4-FFF2-40B4-BE49-F238E27FC236}">
                <a16:creationId xmlns:a16="http://schemas.microsoft.com/office/drawing/2014/main" id="{6CC27A9D-AED5-5362-308F-6EBF7E61D9C2}"/>
              </a:ext>
            </a:extLst>
          </p:cNvPr>
          <p:cNvSpPr>
            <a:spLocks noGrp="1"/>
          </p:cNvSpPr>
          <p:nvPr>
            <p:ph type="title"/>
          </p:nvPr>
        </p:nvSpPr>
        <p:spPr/>
        <p:txBody>
          <a:bodyPr/>
          <a:lstStyle/>
          <a:p>
            <a:r>
              <a:rPr lang="en-US" dirty="0"/>
              <a:t>Debt Policy Metrics</a:t>
            </a:r>
          </a:p>
        </p:txBody>
      </p:sp>
    </p:spTree>
    <p:extLst>
      <p:ext uri="{BB962C8B-B14F-4D97-AF65-F5344CB8AC3E}">
        <p14:creationId xmlns:p14="http://schemas.microsoft.com/office/powerpoint/2010/main" val="1777195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24F434-B10F-5CBF-D981-CF16FEB7E0DC}"/>
              </a:ext>
            </a:extLst>
          </p:cNvPr>
          <p:cNvSpPr>
            <a:spLocks noGrp="1"/>
          </p:cNvSpPr>
          <p:nvPr>
            <p:ph idx="1"/>
          </p:nvPr>
        </p:nvSpPr>
        <p:spPr/>
        <p:txBody>
          <a:bodyPr vert="horz" lIns="91440" tIns="45720" rIns="91440" bIns="45720" rtlCol="0" anchor="t">
            <a:normAutofit/>
          </a:bodyPr>
          <a:lstStyle/>
          <a:p>
            <a:r>
              <a:rPr lang="en-US" dirty="0">
                <a:solidFill>
                  <a:srgbClr val="4B4B4B"/>
                </a:solidFill>
                <a:latin typeface="Montserrat"/>
              </a:rPr>
              <a:t>Wastewater Plant Biosolid Improvements</a:t>
            </a:r>
          </a:p>
          <a:p>
            <a:pPr lvl="1"/>
            <a:r>
              <a:rPr lang="en-US" dirty="0">
                <a:solidFill>
                  <a:srgbClr val="4B4B4B"/>
                </a:solidFill>
                <a:latin typeface="Montserrat"/>
              </a:rPr>
              <a:t>$66M expansion currently under construction</a:t>
            </a:r>
          </a:p>
          <a:p>
            <a:pPr lvl="1"/>
            <a:r>
              <a:rPr lang="en-US" dirty="0">
                <a:solidFill>
                  <a:srgbClr val="4B4B4B"/>
                </a:solidFill>
                <a:latin typeface="Montserrat"/>
              </a:rPr>
              <a:t>Clean Water Fund Loan Phase 1 was completed in 2026, and Phase 2 is approximately 50% completed</a:t>
            </a:r>
          </a:p>
          <a:p>
            <a:r>
              <a:rPr lang="en-US" sz="2000" dirty="0">
                <a:solidFill>
                  <a:srgbClr val="4B4B4B"/>
                </a:solidFill>
                <a:latin typeface="Montserrat"/>
              </a:rPr>
              <a:t>The City completed the library expansion project and the family aquatic center project in 2026</a:t>
            </a:r>
          </a:p>
        </p:txBody>
      </p:sp>
      <p:sp>
        <p:nvSpPr>
          <p:cNvPr id="3" name="Title 2">
            <a:extLst>
              <a:ext uri="{FF2B5EF4-FFF2-40B4-BE49-F238E27FC236}">
                <a16:creationId xmlns:a16="http://schemas.microsoft.com/office/drawing/2014/main" id="{E393433A-CC92-FCC1-5E8B-6512D08C7CA9}"/>
              </a:ext>
            </a:extLst>
          </p:cNvPr>
          <p:cNvSpPr>
            <a:spLocks noGrp="1"/>
          </p:cNvSpPr>
          <p:nvPr>
            <p:ph type="title"/>
          </p:nvPr>
        </p:nvSpPr>
        <p:spPr/>
        <p:txBody>
          <a:bodyPr/>
          <a:lstStyle/>
          <a:p>
            <a:r>
              <a:rPr lang="en-US" dirty="0"/>
              <a:t>Future Debt Forecast</a:t>
            </a:r>
          </a:p>
        </p:txBody>
      </p:sp>
    </p:spTree>
    <p:extLst>
      <p:ext uri="{BB962C8B-B14F-4D97-AF65-F5344CB8AC3E}">
        <p14:creationId xmlns:p14="http://schemas.microsoft.com/office/powerpoint/2010/main" val="3179446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436F-A9A8-6126-976F-0845244D639A}"/>
              </a:ext>
            </a:extLst>
          </p:cNvPr>
          <p:cNvSpPr>
            <a:spLocks noGrp="1"/>
          </p:cNvSpPr>
          <p:nvPr>
            <p:ph type="ctrTitle"/>
          </p:nvPr>
        </p:nvSpPr>
        <p:spPr/>
        <p:txBody>
          <a:bodyPr/>
          <a:lstStyle/>
          <a:p>
            <a:r>
              <a:rPr lang="en-US" dirty="0"/>
              <a:t>Overview of Finances</a:t>
            </a:r>
          </a:p>
        </p:txBody>
      </p:sp>
    </p:spTree>
    <p:extLst>
      <p:ext uri="{BB962C8B-B14F-4D97-AF65-F5344CB8AC3E}">
        <p14:creationId xmlns:p14="http://schemas.microsoft.com/office/powerpoint/2010/main" val="2530220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B058-56A0-CD7C-E097-12FF4A5DCB75}"/>
              </a:ext>
            </a:extLst>
          </p:cNvPr>
          <p:cNvSpPr>
            <a:spLocks noGrp="1"/>
          </p:cNvSpPr>
          <p:nvPr>
            <p:ph type="title"/>
          </p:nvPr>
        </p:nvSpPr>
        <p:spPr>
          <a:xfrm>
            <a:off x="838200" y="607885"/>
            <a:ext cx="10012680" cy="1009651"/>
          </a:xfrm>
        </p:spPr>
        <p:txBody>
          <a:bodyPr/>
          <a:lstStyle/>
          <a:p>
            <a:r>
              <a:rPr lang="en-US" dirty="0"/>
              <a:t>2025 Audit Results</a:t>
            </a:r>
          </a:p>
        </p:txBody>
      </p:sp>
      <p:sp>
        <p:nvSpPr>
          <p:cNvPr id="3" name="Content Placeholder 2">
            <a:extLst>
              <a:ext uri="{FF2B5EF4-FFF2-40B4-BE49-F238E27FC236}">
                <a16:creationId xmlns:a16="http://schemas.microsoft.com/office/drawing/2014/main" id="{C7C2F99A-AFA8-9AA3-4FDC-0594C944A242}"/>
              </a:ext>
            </a:extLst>
          </p:cNvPr>
          <p:cNvSpPr>
            <a:spLocks noGrp="1"/>
          </p:cNvSpPr>
          <p:nvPr>
            <p:ph idx="4294967295"/>
          </p:nvPr>
        </p:nvSpPr>
        <p:spPr>
          <a:xfrm>
            <a:off x="838200" y="1617536"/>
            <a:ext cx="10515600" cy="4351338"/>
          </a:xfrm>
        </p:spPr>
        <p:txBody>
          <a:bodyPr>
            <a:normAutofit fontScale="70000" lnSpcReduction="20000"/>
          </a:bodyPr>
          <a:lstStyle/>
          <a:p>
            <a:r>
              <a:rPr lang="en-US" dirty="0"/>
              <a:t>Overall revenues were less than budget by $14,176</a:t>
            </a:r>
          </a:p>
          <a:p>
            <a:pPr lvl="1"/>
            <a:r>
              <a:rPr lang="en-US" dirty="0"/>
              <a:t>Intergovernmental revenues surplus of $371,449 due to increase in state shared revenue, federal grants and school liaison charges</a:t>
            </a:r>
          </a:p>
          <a:p>
            <a:pPr lvl="1"/>
            <a:endParaRPr lang="en-US" dirty="0"/>
          </a:p>
          <a:p>
            <a:pPr lvl="1"/>
            <a:r>
              <a:rPr lang="en-US" dirty="0"/>
              <a:t>Public Charges for Services had a deficit of $200,451 mainly due to decreased ambulance revenues</a:t>
            </a:r>
          </a:p>
          <a:p>
            <a:pPr lvl="1"/>
            <a:endParaRPr lang="en-US" dirty="0"/>
          </a:p>
          <a:p>
            <a:pPr lvl="1"/>
            <a:r>
              <a:rPr lang="en-US" dirty="0"/>
              <a:t>Licenses and Permits had a deficit of $224,852 due to several large projects being delayed in 2025, resulting in lower than anticipated applications</a:t>
            </a:r>
          </a:p>
          <a:p>
            <a:pPr lvl="1"/>
            <a:endParaRPr lang="en-US" dirty="0"/>
          </a:p>
          <a:p>
            <a:pPr lvl="1"/>
            <a:r>
              <a:rPr lang="en-US" dirty="0"/>
              <a:t>Miscellaneous revenues had a surplus of $130,028</a:t>
            </a:r>
          </a:p>
          <a:p>
            <a:pPr lvl="1"/>
            <a:endParaRPr lang="en-US" dirty="0"/>
          </a:p>
          <a:p>
            <a:pPr lvl="1"/>
            <a:endParaRPr lang="en-US" dirty="0"/>
          </a:p>
        </p:txBody>
      </p:sp>
    </p:spTree>
    <p:extLst>
      <p:ext uri="{BB962C8B-B14F-4D97-AF65-F5344CB8AC3E}">
        <p14:creationId xmlns:p14="http://schemas.microsoft.com/office/powerpoint/2010/main" val="967689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B058-56A0-CD7C-E097-12FF4A5DCB75}"/>
              </a:ext>
            </a:extLst>
          </p:cNvPr>
          <p:cNvSpPr>
            <a:spLocks noGrp="1"/>
          </p:cNvSpPr>
          <p:nvPr>
            <p:ph type="title"/>
          </p:nvPr>
        </p:nvSpPr>
        <p:spPr>
          <a:xfrm>
            <a:off x="838200" y="607885"/>
            <a:ext cx="10012680" cy="1009651"/>
          </a:xfrm>
        </p:spPr>
        <p:txBody>
          <a:bodyPr/>
          <a:lstStyle/>
          <a:p>
            <a:r>
              <a:rPr lang="en-US" dirty="0"/>
              <a:t>2025 Audit Results (cont.)</a:t>
            </a:r>
          </a:p>
        </p:txBody>
      </p:sp>
      <p:sp>
        <p:nvSpPr>
          <p:cNvPr id="3" name="Content Placeholder 2">
            <a:extLst>
              <a:ext uri="{FF2B5EF4-FFF2-40B4-BE49-F238E27FC236}">
                <a16:creationId xmlns:a16="http://schemas.microsoft.com/office/drawing/2014/main" id="{C7C2F99A-AFA8-9AA3-4FDC-0594C944A242}"/>
              </a:ext>
            </a:extLst>
          </p:cNvPr>
          <p:cNvSpPr>
            <a:spLocks noGrp="1"/>
          </p:cNvSpPr>
          <p:nvPr>
            <p:ph idx="4294967295"/>
          </p:nvPr>
        </p:nvSpPr>
        <p:spPr>
          <a:xfrm>
            <a:off x="838200" y="1176793"/>
            <a:ext cx="10515600" cy="5613621"/>
          </a:xfrm>
        </p:spPr>
        <p:txBody>
          <a:bodyPr vert="horz" lIns="91440" tIns="45720" rIns="91440" bIns="45720" rtlCol="0" anchor="t">
            <a:normAutofit fontScale="77500" lnSpcReduction="20000"/>
          </a:bodyPr>
          <a:lstStyle/>
          <a:p>
            <a:r>
              <a:rPr lang="en-US" dirty="0">
                <a:latin typeface="Montserrat"/>
              </a:rPr>
              <a:t>Expenses were less than budget by $2,338,733</a:t>
            </a:r>
          </a:p>
          <a:p>
            <a:pPr lvl="1"/>
            <a:r>
              <a:rPr lang="en-US" dirty="0">
                <a:latin typeface="Montserrat"/>
              </a:rPr>
              <a:t>Police Department had a surplus of $650,214 due to retirements and change of career vacancies</a:t>
            </a:r>
          </a:p>
          <a:p>
            <a:pPr lvl="1"/>
            <a:r>
              <a:rPr lang="en-US" dirty="0">
                <a:latin typeface="Montserrat"/>
              </a:rPr>
              <a:t>General Government Operations had a surplus of $826,727 primarily due to large professional service projects that span multiple years and vacancy savings</a:t>
            </a:r>
          </a:p>
          <a:p>
            <a:pPr lvl="1"/>
            <a:r>
              <a:rPr lang="en-US" dirty="0">
                <a:latin typeface="Montserrat"/>
              </a:rPr>
              <a:t>Culture, Recreation, and Education had a surplus of $337,971 mainly due to lower-than-expected professional services and replacement of machinery and equipment, along with vacancy savings</a:t>
            </a:r>
          </a:p>
          <a:p>
            <a:pPr lvl="1"/>
            <a:r>
              <a:rPr lang="en-US" dirty="0">
                <a:latin typeface="Montserrat"/>
              </a:rPr>
              <a:t>Conservation and Development had a surplus of $129,637 mainly due to delayed zoning code rewrite project</a:t>
            </a:r>
          </a:p>
          <a:p>
            <a:pPr lvl="1"/>
            <a:r>
              <a:rPr lang="en-US" dirty="0">
                <a:latin typeface="Montserrat"/>
              </a:rPr>
              <a:t>Public Works had a surplus of $89,177 due to operational expenses such as supplies and training coming in under budget</a:t>
            </a:r>
          </a:p>
          <a:p>
            <a:pPr lvl="1"/>
            <a:r>
              <a:rPr lang="en-US" dirty="0">
                <a:latin typeface="Montserrat"/>
              </a:rPr>
              <a:t>Building Inspection had a surplus of $120,373 due to vacancy savings</a:t>
            </a:r>
          </a:p>
          <a:p>
            <a:pPr lvl="1"/>
            <a:endParaRPr lang="en-US" dirty="0">
              <a:latin typeface="Montserrat"/>
            </a:endParaRPr>
          </a:p>
        </p:txBody>
      </p:sp>
    </p:spTree>
    <p:extLst>
      <p:ext uri="{BB962C8B-B14F-4D97-AF65-F5344CB8AC3E}">
        <p14:creationId xmlns:p14="http://schemas.microsoft.com/office/powerpoint/2010/main" val="193013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68BD44-A9CB-5D4A-804E-FDDD04A10CA8}"/>
              </a:ext>
            </a:extLst>
          </p:cNvPr>
          <p:cNvSpPr>
            <a:spLocks noGrp="1"/>
          </p:cNvSpPr>
          <p:nvPr>
            <p:ph idx="1"/>
          </p:nvPr>
        </p:nvSpPr>
        <p:spPr>
          <a:xfrm>
            <a:off x="5630581" y="1769936"/>
            <a:ext cx="5302635" cy="4576888"/>
          </a:xfrm>
        </p:spPr>
        <p:txBody>
          <a:bodyPr vert="horz" lIns="91440" tIns="45720" rIns="91440" bIns="45720" rtlCol="0" anchor="t">
            <a:normAutofit fontScale="85000" lnSpcReduction="10000"/>
          </a:bodyPr>
          <a:lstStyle/>
          <a:p>
            <a:r>
              <a:rPr lang="en-US" dirty="0">
                <a:solidFill>
                  <a:srgbClr val="4B4B4B"/>
                </a:solidFill>
                <a:latin typeface="Montserrat"/>
              </a:rPr>
              <a:t>Employee salary and benefit increases</a:t>
            </a:r>
          </a:p>
          <a:p>
            <a:pPr lvl="1"/>
            <a:r>
              <a:rPr lang="en-US" dirty="0">
                <a:solidFill>
                  <a:srgbClr val="4B4B4B"/>
                </a:solidFill>
                <a:latin typeface="Montserrat"/>
              </a:rPr>
              <a:t>Non-union cost-of-living and performance steps implemented</a:t>
            </a:r>
          </a:p>
          <a:p>
            <a:pPr lvl="1"/>
            <a:r>
              <a:rPr lang="en-US" dirty="0">
                <a:solidFill>
                  <a:srgbClr val="4B4B4B"/>
                </a:solidFill>
                <a:latin typeface="Montserrat"/>
              </a:rPr>
              <a:t>Police union contract settled (2027-2029)</a:t>
            </a:r>
          </a:p>
          <a:p>
            <a:pPr lvl="1"/>
            <a:r>
              <a:rPr lang="en-US" dirty="0">
                <a:solidFill>
                  <a:srgbClr val="4B4B4B"/>
                </a:solidFill>
                <a:latin typeface="Montserrat"/>
              </a:rPr>
              <a:t>EMS/Fire contracts settled (2025-2027)</a:t>
            </a:r>
          </a:p>
          <a:p>
            <a:r>
              <a:rPr lang="en-US" dirty="0">
                <a:solidFill>
                  <a:srgbClr val="4B4B4B"/>
                </a:solidFill>
                <a:latin typeface="Montserrat"/>
              </a:rPr>
              <a:t>Implementation of new employee values </a:t>
            </a:r>
          </a:p>
          <a:p>
            <a:r>
              <a:rPr lang="en-US" dirty="0">
                <a:solidFill>
                  <a:srgbClr val="4B4B4B"/>
                </a:solidFill>
                <a:latin typeface="Montserrat"/>
              </a:rPr>
              <a:t>No layoffs</a:t>
            </a:r>
          </a:p>
          <a:p>
            <a:r>
              <a:rPr lang="en-US" dirty="0">
                <a:solidFill>
                  <a:srgbClr val="4B4B4B"/>
                </a:solidFill>
                <a:latin typeface="Montserrat"/>
              </a:rPr>
              <a:t>We continue to be an employer of choice</a:t>
            </a:r>
            <a:endParaRPr lang="en-US" dirty="0">
              <a:latin typeface="Montserrat"/>
            </a:endParaRPr>
          </a:p>
        </p:txBody>
      </p:sp>
      <p:sp>
        <p:nvSpPr>
          <p:cNvPr id="3" name="Title 2">
            <a:extLst>
              <a:ext uri="{FF2B5EF4-FFF2-40B4-BE49-F238E27FC236}">
                <a16:creationId xmlns:a16="http://schemas.microsoft.com/office/drawing/2014/main" id="{044D541F-7E22-9FFC-8CB1-7C5FC9090C97}"/>
              </a:ext>
            </a:extLst>
          </p:cNvPr>
          <p:cNvSpPr>
            <a:spLocks noGrp="1"/>
          </p:cNvSpPr>
          <p:nvPr>
            <p:ph type="title"/>
          </p:nvPr>
        </p:nvSpPr>
        <p:spPr>
          <a:xfrm>
            <a:off x="834242" y="760285"/>
            <a:ext cx="10012680" cy="1009651"/>
          </a:xfrm>
        </p:spPr>
        <p:txBody>
          <a:bodyPr/>
          <a:lstStyle/>
          <a:p>
            <a:r>
              <a:rPr lang="en-US" dirty="0"/>
              <a:t>2025 Operations Summary </a:t>
            </a:r>
          </a:p>
        </p:txBody>
      </p:sp>
      <p:pic>
        <p:nvPicPr>
          <p:cNvPr id="5" name="Picture 4" descr="Logo&#10;&#10;AI-generated content may be incorrect.">
            <a:extLst>
              <a:ext uri="{FF2B5EF4-FFF2-40B4-BE49-F238E27FC236}">
                <a16:creationId xmlns:a16="http://schemas.microsoft.com/office/drawing/2014/main" id="{53329040-C76C-99EB-FA15-D4967089F29B}"/>
              </a:ext>
            </a:extLst>
          </p:cNvPr>
          <p:cNvPicPr>
            <a:picLocks noChangeAspect="1"/>
          </p:cNvPicPr>
          <p:nvPr/>
        </p:nvPicPr>
        <p:blipFill>
          <a:blip r:embed="rId2"/>
          <a:stretch>
            <a:fillRect/>
          </a:stretch>
        </p:blipFill>
        <p:spPr>
          <a:xfrm>
            <a:off x="1077264" y="1574041"/>
            <a:ext cx="4436755" cy="4435523"/>
          </a:xfrm>
          <a:prstGeom prst="rect">
            <a:avLst/>
          </a:prstGeom>
        </p:spPr>
      </p:pic>
    </p:spTree>
    <p:extLst>
      <p:ext uri="{BB962C8B-B14F-4D97-AF65-F5344CB8AC3E}">
        <p14:creationId xmlns:p14="http://schemas.microsoft.com/office/powerpoint/2010/main" val="632747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7B7A7D-821F-BA5D-B558-BAC6ABDCA8D8}"/>
              </a:ext>
            </a:extLst>
          </p:cNvPr>
          <p:cNvSpPr>
            <a:spLocks noGrp="1"/>
          </p:cNvSpPr>
          <p:nvPr>
            <p:ph idx="1"/>
          </p:nvPr>
        </p:nvSpPr>
        <p:spPr/>
        <p:txBody>
          <a:bodyPr>
            <a:normAutofit/>
          </a:bodyPr>
          <a:lstStyle/>
          <a:p>
            <a:r>
              <a:rPr lang="en-US" dirty="0">
                <a:solidFill>
                  <a:srgbClr val="4B4B4B"/>
                </a:solidFill>
              </a:rPr>
              <a:t>Total General Fund Balance: $13.6 million </a:t>
            </a:r>
          </a:p>
          <a:p>
            <a:pPr lvl="1"/>
            <a:r>
              <a:rPr lang="en-US" dirty="0">
                <a:solidFill>
                  <a:srgbClr val="4B4B4B"/>
                </a:solidFill>
              </a:rPr>
              <a:t>Non-spendable: $1.5 million </a:t>
            </a:r>
          </a:p>
          <a:p>
            <a:pPr lvl="1"/>
            <a:r>
              <a:rPr lang="en-US" dirty="0">
                <a:solidFill>
                  <a:srgbClr val="4B4B4B"/>
                </a:solidFill>
              </a:rPr>
              <a:t>Restricted: $1.0 million</a:t>
            </a:r>
          </a:p>
          <a:p>
            <a:pPr lvl="1"/>
            <a:r>
              <a:rPr lang="en-US" dirty="0">
                <a:solidFill>
                  <a:srgbClr val="4B4B4B"/>
                </a:solidFill>
              </a:rPr>
              <a:t>Assigned: $4.6 million</a:t>
            </a:r>
          </a:p>
          <a:p>
            <a:pPr lvl="1"/>
            <a:r>
              <a:rPr lang="en-US" dirty="0">
                <a:solidFill>
                  <a:srgbClr val="4B4B4B"/>
                </a:solidFill>
              </a:rPr>
              <a:t>Unassigned: $7.5 million</a:t>
            </a:r>
          </a:p>
          <a:p>
            <a:r>
              <a:rPr lang="en-US" dirty="0">
                <a:solidFill>
                  <a:srgbClr val="4B4B4B"/>
                </a:solidFill>
              </a:rPr>
              <a:t>Unassigned fund balance is 18.6% of prior year general fund revenue budget</a:t>
            </a:r>
          </a:p>
          <a:p>
            <a:pPr lvl="1"/>
            <a:r>
              <a:rPr lang="en-US" dirty="0">
                <a:solidFill>
                  <a:srgbClr val="4B4B4B"/>
                </a:solidFill>
              </a:rPr>
              <a:t>Fund balance policy: 16%-20% of prior year general fund revenue budget</a:t>
            </a:r>
          </a:p>
        </p:txBody>
      </p:sp>
      <p:sp>
        <p:nvSpPr>
          <p:cNvPr id="3" name="Title 2">
            <a:extLst>
              <a:ext uri="{FF2B5EF4-FFF2-40B4-BE49-F238E27FC236}">
                <a16:creationId xmlns:a16="http://schemas.microsoft.com/office/drawing/2014/main" id="{0C847BFB-E30D-93F6-4E72-1CEA3B24C7B6}"/>
              </a:ext>
            </a:extLst>
          </p:cNvPr>
          <p:cNvSpPr>
            <a:spLocks noGrp="1"/>
          </p:cNvSpPr>
          <p:nvPr>
            <p:ph type="title"/>
          </p:nvPr>
        </p:nvSpPr>
        <p:spPr/>
        <p:txBody>
          <a:bodyPr/>
          <a:lstStyle/>
          <a:p>
            <a:r>
              <a:rPr lang="en-US" dirty="0"/>
              <a:t>Fund Balance</a:t>
            </a:r>
          </a:p>
        </p:txBody>
      </p:sp>
    </p:spTree>
    <p:extLst>
      <p:ext uri="{BB962C8B-B14F-4D97-AF65-F5344CB8AC3E}">
        <p14:creationId xmlns:p14="http://schemas.microsoft.com/office/powerpoint/2010/main" val="4185359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6EBC23-906B-1BE1-FBD5-7F9BF76EF8AD}"/>
              </a:ext>
            </a:extLst>
          </p:cNvPr>
          <p:cNvSpPr>
            <a:spLocks noGrp="1"/>
          </p:cNvSpPr>
          <p:nvPr>
            <p:ph idx="1"/>
          </p:nvPr>
        </p:nvSpPr>
        <p:spPr/>
        <p:txBody>
          <a:bodyPr>
            <a:normAutofit/>
          </a:bodyPr>
          <a:lstStyle/>
          <a:p>
            <a:r>
              <a:rPr lang="en-US" dirty="0"/>
              <a:t>City Council adopted a balanced 2026 budget in December of 2025. The budget included a 5.7% or $148 property tax increase on the average single-family home. </a:t>
            </a:r>
          </a:p>
          <a:p>
            <a:r>
              <a:rPr lang="en-US" dirty="0"/>
              <a:t>Budget included: </a:t>
            </a:r>
          </a:p>
          <a:p>
            <a:pPr lvl="1"/>
            <a:r>
              <a:rPr lang="en-US" dirty="0"/>
              <a:t>The addition of  1 FT police officer</a:t>
            </a:r>
          </a:p>
          <a:p>
            <a:pPr lvl="1"/>
            <a:r>
              <a:rPr lang="en-US" dirty="0"/>
              <a:t>Investments in technology upgrades for police department and elections</a:t>
            </a:r>
          </a:p>
          <a:p>
            <a:pPr lvl="1"/>
            <a:r>
              <a:rPr lang="en-US" dirty="0"/>
              <a:t>Investment in consultants and public engagement for the 2026 Referendum</a:t>
            </a:r>
          </a:p>
        </p:txBody>
      </p:sp>
      <p:sp>
        <p:nvSpPr>
          <p:cNvPr id="3" name="Title 2">
            <a:extLst>
              <a:ext uri="{FF2B5EF4-FFF2-40B4-BE49-F238E27FC236}">
                <a16:creationId xmlns:a16="http://schemas.microsoft.com/office/drawing/2014/main" id="{A745016C-3456-C377-E9C1-62FAFB4BBB44}"/>
              </a:ext>
            </a:extLst>
          </p:cNvPr>
          <p:cNvSpPr>
            <a:spLocks noGrp="1"/>
          </p:cNvSpPr>
          <p:nvPr>
            <p:ph type="title"/>
          </p:nvPr>
        </p:nvSpPr>
        <p:spPr/>
        <p:txBody>
          <a:bodyPr/>
          <a:lstStyle/>
          <a:p>
            <a:r>
              <a:rPr lang="en-US" dirty="0"/>
              <a:t>2026 Budget: General Fund</a:t>
            </a:r>
          </a:p>
        </p:txBody>
      </p:sp>
    </p:spTree>
    <p:extLst>
      <p:ext uri="{BB962C8B-B14F-4D97-AF65-F5344CB8AC3E}">
        <p14:creationId xmlns:p14="http://schemas.microsoft.com/office/powerpoint/2010/main" val="3516744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D9F147-A6BB-BF0E-3497-68352B523B60}"/>
              </a:ext>
            </a:extLst>
          </p:cNvPr>
          <p:cNvSpPr>
            <a:spLocks noGrp="1"/>
          </p:cNvSpPr>
          <p:nvPr>
            <p:ph idx="1"/>
          </p:nvPr>
        </p:nvSpPr>
        <p:spPr>
          <a:xfrm>
            <a:off x="838200" y="1532429"/>
            <a:ext cx="10515600" cy="4900039"/>
          </a:xfrm>
        </p:spPr>
        <p:txBody>
          <a:bodyPr vert="horz" lIns="91440" tIns="45720" rIns="91440" bIns="45720" rtlCol="0" anchor="t">
            <a:normAutofit fontScale="62500" lnSpcReduction="20000"/>
          </a:bodyPr>
          <a:lstStyle/>
          <a:p>
            <a:r>
              <a:rPr lang="en-US" dirty="0">
                <a:solidFill>
                  <a:srgbClr val="4B4B4B"/>
                </a:solidFill>
                <a:latin typeface="Montserrat"/>
              </a:rPr>
              <a:t>Public charges for services continues to be the leading source of revenue</a:t>
            </a:r>
          </a:p>
          <a:p>
            <a:r>
              <a:rPr lang="en-US" dirty="0">
                <a:solidFill>
                  <a:srgbClr val="4B4B4B"/>
                </a:solidFill>
                <a:latin typeface="Montserrat"/>
              </a:rPr>
              <a:t>All utilities realized an increase in net position, primarily due to the development within the City</a:t>
            </a:r>
          </a:p>
          <a:p>
            <a:r>
              <a:rPr lang="en-US" dirty="0">
                <a:solidFill>
                  <a:srgbClr val="4B4B4B"/>
                </a:solidFill>
                <a:latin typeface="Montserrat"/>
              </a:rPr>
              <a:t>Rate Increases:</a:t>
            </a:r>
          </a:p>
          <a:p>
            <a:pPr lvl="1"/>
            <a:r>
              <a:rPr lang="en-US" dirty="0">
                <a:solidFill>
                  <a:srgbClr val="4B4B4B"/>
                </a:solidFill>
                <a:latin typeface="Montserrat"/>
              </a:rPr>
              <a:t>Electric August 1, 2026:  4.69%</a:t>
            </a:r>
          </a:p>
          <a:p>
            <a:pPr lvl="1"/>
            <a:r>
              <a:rPr lang="en-US" dirty="0">
                <a:solidFill>
                  <a:srgbClr val="4B4B4B"/>
                </a:solidFill>
                <a:latin typeface="Montserrat"/>
              </a:rPr>
              <a:t>Water November 12, 2025:  28.55%</a:t>
            </a:r>
          </a:p>
          <a:p>
            <a:pPr lvl="1"/>
            <a:r>
              <a:rPr lang="en-US" dirty="0">
                <a:solidFill>
                  <a:srgbClr val="4B4B4B"/>
                </a:solidFill>
                <a:latin typeface="Montserrat"/>
              </a:rPr>
              <a:t>Stormwater January 1, 2025</a:t>
            </a:r>
            <a:r>
              <a:rPr lang="en-US">
                <a:solidFill>
                  <a:srgbClr val="4B4B4B"/>
                </a:solidFill>
                <a:latin typeface="Montserrat"/>
              </a:rPr>
              <a:t>:  4.0%</a:t>
            </a:r>
            <a:endParaRPr lang="en-US" dirty="0">
              <a:solidFill>
                <a:srgbClr val="4B4B4B"/>
              </a:solidFill>
              <a:latin typeface="Montserrat"/>
            </a:endParaRPr>
          </a:p>
          <a:p>
            <a:pPr lvl="1"/>
            <a:r>
              <a:rPr lang="en-US" dirty="0">
                <a:solidFill>
                  <a:srgbClr val="4B4B4B"/>
                </a:solidFill>
                <a:latin typeface="Montserrat"/>
              </a:rPr>
              <a:t>Wastewater:  April 1, 2025, increase of 9.9% </a:t>
            </a:r>
          </a:p>
          <a:p>
            <a:r>
              <a:rPr lang="en-US" dirty="0">
                <a:solidFill>
                  <a:srgbClr val="4B4B4B"/>
                </a:solidFill>
                <a:latin typeface="Montserrat"/>
              </a:rPr>
              <a:t>Stormwater and Wastewater rate cases are conducted every 2-3 years – with a study currently being completed in 2025 for 2026 and beyond. The wastewater has elected to conduct another rate study in 2026 to incorporate the biosolids upgrade project.  This study is currently in process.</a:t>
            </a:r>
          </a:p>
          <a:p>
            <a:pPr lvl="1"/>
            <a:r>
              <a:rPr lang="en-US" dirty="0">
                <a:solidFill>
                  <a:srgbClr val="4B4B4B"/>
                </a:solidFill>
                <a:latin typeface="Montserrat"/>
              </a:rPr>
              <a:t>Baker Tilly rate strategy for Wastewater calls for a minimum 5-year annual increase of 7.9% (2026 to 2029) </a:t>
            </a:r>
          </a:p>
          <a:p>
            <a:r>
              <a:rPr lang="en-US" dirty="0">
                <a:solidFill>
                  <a:srgbClr val="4B4B4B"/>
                </a:solidFill>
                <a:latin typeface="Montserrat"/>
              </a:rPr>
              <a:t>Sun Prairie Utilities Commission provides approval to apply for rate increases to the WI Public Service Commission (PSC)</a:t>
            </a:r>
          </a:p>
          <a:p>
            <a:pPr lvl="1"/>
            <a:r>
              <a:rPr lang="en-US" dirty="0">
                <a:solidFill>
                  <a:srgbClr val="4B4B4B"/>
                </a:solidFill>
                <a:latin typeface="Montserrat"/>
              </a:rPr>
              <a:t>New facility costs were included in 2025 rate case application. </a:t>
            </a:r>
          </a:p>
        </p:txBody>
      </p:sp>
      <p:sp>
        <p:nvSpPr>
          <p:cNvPr id="3" name="Title 2">
            <a:extLst>
              <a:ext uri="{FF2B5EF4-FFF2-40B4-BE49-F238E27FC236}">
                <a16:creationId xmlns:a16="http://schemas.microsoft.com/office/drawing/2014/main" id="{3C838895-85CF-8865-CA26-C67E3BF02621}"/>
              </a:ext>
            </a:extLst>
          </p:cNvPr>
          <p:cNvSpPr>
            <a:spLocks noGrp="1"/>
          </p:cNvSpPr>
          <p:nvPr>
            <p:ph type="title"/>
          </p:nvPr>
        </p:nvSpPr>
        <p:spPr/>
        <p:txBody>
          <a:bodyPr/>
          <a:lstStyle/>
          <a:p>
            <a:r>
              <a:rPr lang="en-US" dirty="0"/>
              <a:t>2026 Budget: Enterprise Funds</a:t>
            </a:r>
          </a:p>
        </p:txBody>
      </p:sp>
    </p:spTree>
    <p:extLst>
      <p:ext uri="{BB962C8B-B14F-4D97-AF65-F5344CB8AC3E}">
        <p14:creationId xmlns:p14="http://schemas.microsoft.com/office/powerpoint/2010/main" val="4091646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46B2AF-317D-BEF9-0522-5AE25BFA9526}"/>
              </a:ext>
            </a:extLst>
          </p:cNvPr>
          <p:cNvSpPr>
            <a:spLocks noGrp="1"/>
          </p:cNvSpPr>
          <p:nvPr>
            <p:ph idx="1"/>
          </p:nvPr>
        </p:nvSpPr>
        <p:spPr>
          <a:xfrm>
            <a:off x="838200" y="1403927"/>
            <a:ext cx="10044448" cy="4717347"/>
          </a:xfrm>
        </p:spPr>
        <p:txBody>
          <a:bodyPr>
            <a:normAutofit fontScale="92500"/>
          </a:bodyPr>
          <a:lstStyle/>
          <a:p>
            <a:r>
              <a:rPr lang="en-US" dirty="0"/>
              <a:t>In the summer of 2024, the Common Council participated in strategic planning sessions with the goal of creating a financial roadmap for the next 5 years, 2025-2029.</a:t>
            </a:r>
          </a:p>
          <a:p>
            <a:r>
              <a:rPr lang="en-US" dirty="0"/>
              <a:t>The city spent considerable time conducting public engagement in advance of the April 2026 referendum vote.  The referendum included investments in public safety services while also maintaining the existing quality services and programs the community enjoys.  The referendum was unsuccessful.</a:t>
            </a:r>
          </a:p>
          <a:p>
            <a:r>
              <a:rPr lang="en-US" dirty="0"/>
              <a:t>Council and staff are currently working towards alternatives to balance the 2027 budget with the least impact possible to services and staff as the city plans for the future and the next potential referendum.  </a:t>
            </a:r>
          </a:p>
          <a:p>
            <a:endParaRPr lang="en-US" dirty="0"/>
          </a:p>
        </p:txBody>
      </p:sp>
      <p:sp>
        <p:nvSpPr>
          <p:cNvPr id="3" name="Title 2">
            <a:extLst>
              <a:ext uri="{FF2B5EF4-FFF2-40B4-BE49-F238E27FC236}">
                <a16:creationId xmlns:a16="http://schemas.microsoft.com/office/drawing/2014/main" id="{F2E6D751-5C8E-F86C-EDE4-BF78FEBF4D6C}"/>
              </a:ext>
            </a:extLst>
          </p:cNvPr>
          <p:cNvSpPr>
            <a:spLocks noGrp="1"/>
          </p:cNvSpPr>
          <p:nvPr>
            <p:ph type="title"/>
          </p:nvPr>
        </p:nvSpPr>
        <p:spPr/>
        <p:txBody>
          <a:bodyPr/>
          <a:lstStyle/>
          <a:p>
            <a:r>
              <a:rPr lang="en-US" dirty="0"/>
              <a:t>2027 and Beyond – Fiscal Roadmap</a:t>
            </a:r>
          </a:p>
        </p:txBody>
      </p:sp>
      <p:pic>
        <p:nvPicPr>
          <p:cNvPr id="5" name="Picture 4">
            <a:extLst>
              <a:ext uri="{FF2B5EF4-FFF2-40B4-BE49-F238E27FC236}">
                <a16:creationId xmlns:a16="http://schemas.microsoft.com/office/drawing/2014/main" id="{0DDE1382-74C0-6F08-0568-96CFB6DBE97F}"/>
              </a:ext>
            </a:extLst>
          </p:cNvPr>
          <p:cNvPicPr>
            <a:picLocks noChangeAspect="1"/>
          </p:cNvPicPr>
          <p:nvPr/>
        </p:nvPicPr>
        <p:blipFill>
          <a:blip r:embed="rId2"/>
          <a:stretch>
            <a:fillRect/>
          </a:stretch>
        </p:blipFill>
        <p:spPr>
          <a:xfrm>
            <a:off x="8531898" y="6442114"/>
            <a:ext cx="2461030" cy="34437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579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E875F2-D796-971D-FE70-EE6CB616C2FB}"/>
              </a:ext>
            </a:extLst>
          </p:cNvPr>
          <p:cNvSpPr>
            <a:spLocks noGrp="1"/>
          </p:cNvSpPr>
          <p:nvPr>
            <p:ph type="ctrTitle"/>
          </p:nvPr>
        </p:nvSpPr>
        <p:spPr/>
        <p:txBody>
          <a:bodyPr/>
          <a:lstStyle/>
          <a:p>
            <a:r>
              <a:rPr lang="en-US">
                <a:latin typeface="Montserrat"/>
              </a:rPr>
              <a:t>Litigation and</a:t>
            </a:r>
            <a:br>
              <a:rPr lang="en-US">
                <a:latin typeface="Montserrat"/>
              </a:rPr>
            </a:br>
            <a:r>
              <a:rPr lang="en-US">
                <a:latin typeface="Montserrat"/>
              </a:rPr>
              <a:t> Risk Management</a:t>
            </a:r>
            <a:endParaRPr lang="en-US"/>
          </a:p>
        </p:txBody>
      </p:sp>
    </p:spTree>
    <p:extLst>
      <p:ext uri="{BB962C8B-B14F-4D97-AF65-F5344CB8AC3E}">
        <p14:creationId xmlns:p14="http://schemas.microsoft.com/office/powerpoint/2010/main" val="614500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0AF1C1-79DF-A3E6-2A02-F48C1C03E41D}"/>
              </a:ext>
            </a:extLst>
          </p:cNvPr>
          <p:cNvSpPr>
            <a:spLocks noGrp="1"/>
          </p:cNvSpPr>
          <p:nvPr>
            <p:ph idx="1"/>
          </p:nvPr>
        </p:nvSpPr>
        <p:spPr>
          <a:xfrm>
            <a:off x="838200" y="1769936"/>
            <a:ext cx="10928732" cy="4351338"/>
          </a:xfrm>
        </p:spPr>
        <p:txBody>
          <a:bodyPr vert="horz" lIns="91440" tIns="45720" rIns="91440" bIns="45720" rtlCol="0" anchor="t">
            <a:noAutofit/>
          </a:bodyPr>
          <a:lstStyle/>
          <a:p>
            <a:pPr marL="0" indent="0">
              <a:buNone/>
            </a:pPr>
            <a:endParaRPr lang="en-US" sz="1800" dirty="0">
              <a:solidFill>
                <a:srgbClr val="4B4B4B"/>
              </a:solidFill>
              <a:latin typeface="Montserrat"/>
            </a:endParaRPr>
          </a:p>
          <a:p>
            <a:pPr marL="0" indent="0">
              <a:buNone/>
            </a:pPr>
            <a:endParaRPr lang="en-US" sz="1800" dirty="0">
              <a:solidFill>
                <a:srgbClr val="4B4B4B"/>
              </a:solidFill>
              <a:latin typeface="Montserrat"/>
            </a:endParaRPr>
          </a:p>
          <a:p>
            <a:endParaRPr lang="en-US" sz="1800" dirty="0">
              <a:solidFill>
                <a:srgbClr val="4B4B4B"/>
              </a:solidFill>
              <a:latin typeface="Montserrat"/>
            </a:endParaRPr>
          </a:p>
          <a:p>
            <a:endParaRPr lang="en-US" sz="1800" dirty="0">
              <a:solidFill>
                <a:srgbClr val="4B4B4B"/>
              </a:solidFill>
              <a:latin typeface="Montserrat"/>
            </a:endParaRPr>
          </a:p>
          <a:p>
            <a:endParaRPr lang="en-US" sz="1800" dirty="0">
              <a:solidFill>
                <a:srgbClr val="4B4B4B"/>
              </a:solidFill>
              <a:latin typeface="Montserrat"/>
            </a:endParaRPr>
          </a:p>
          <a:p>
            <a:endParaRPr lang="en-US" sz="1800" dirty="0">
              <a:solidFill>
                <a:srgbClr val="4B4B4B"/>
              </a:solidFill>
              <a:latin typeface="Montserrat"/>
            </a:endParaRPr>
          </a:p>
          <a:p>
            <a:endParaRPr lang="en-US" sz="1800" dirty="0">
              <a:solidFill>
                <a:srgbClr val="4B4B4B"/>
              </a:solidFill>
              <a:latin typeface="Montserrat"/>
            </a:endParaRPr>
          </a:p>
          <a:p>
            <a:pPr marL="0" indent="0">
              <a:buNone/>
            </a:pPr>
            <a:r>
              <a:rPr lang="en-US" sz="1400" dirty="0">
                <a:solidFill>
                  <a:srgbClr val="4B4B4B"/>
                </a:solidFill>
                <a:latin typeface="Montserrat"/>
              </a:rPr>
              <a:t>Liability coverage is through Cities and Villages Mutual Insurance Company ($50k SIR/$200k aggregate deductible)</a:t>
            </a:r>
            <a:endParaRPr lang="en-US" sz="1400" dirty="0">
              <a:solidFill>
                <a:srgbClr val="4B4B4B"/>
              </a:solidFill>
            </a:endParaRPr>
          </a:p>
          <a:p>
            <a:pPr marL="0" indent="0">
              <a:buNone/>
            </a:pPr>
            <a:r>
              <a:rPr lang="en-US" sz="1400" dirty="0">
                <a:solidFill>
                  <a:srgbClr val="4B4B4B"/>
                </a:solidFill>
                <a:latin typeface="Montserrat"/>
              </a:rPr>
              <a:t>Property coverage is through Municipal Property Insurance Company (successor to LGPIF)</a:t>
            </a:r>
          </a:p>
          <a:p>
            <a:pPr marL="0" indent="0">
              <a:buNone/>
            </a:pPr>
            <a:endParaRPr lang="en-US" sz="2500" dirty="0">
              <a:solidFill>
                <a:srgbClr val="4B4B4B"/>
              </a:solidFill>
              <a:latin typeface="Montserrat"/>
            </a:endParaRPr>
          </a:p>
          <a:p>
            <a:pPr marL="0" indent="0">
              <a:buNone/>
            </a:pPr>
            <a:endParaRPr lang="en-US" sz="1800" dirty="0">
              <a:solidFill>
                <a:srgbClr val="4B4B4B"/>
              </a:solidFill>
              <a:latin typeface="Montserrat"/>
            </a:endParaRPr>
          </a:p>
          <a:p>
            <a:endParaRPr lang="en-US" sz="1800" dirty="0">
              <a:solidFill>
                <a:srgbClr val="4B4B4B"/>
              </a:solidFill>
              <a:latin typeface="Montserrat"/>
            </a:endParaRPr>
          </a:p>
        </p:txBody>
      </p:sp>
      <p:sp>
        <p:nvSpPr>
          <p:cNvPr id="3" name="Title 2">
            <a:extLst>
              <a:ext uri="{FF2B5EF4-FFF2-40B4-BE49-F238E27FC236}">
                <a16:creationId xmlns:a16="http://schemas.microsoft.com/office/drawing/2014/main" id="{AFBABB92-E291-0EB6-7346-98DE3EEDABBD}"/>
              </a:ext>
            </a:extLst>
          </p:cNvPr>
          <p:cNvSpPr>
            <a:spLocks noGrp="1"/>
          </p:cNvSpPr>
          <p:nvPr>
            <p:ph type="title"/>
          </p:nvPr>
        </p:nvSpPr>
        <p:spPr/>
        <p:txBody>
          <a:bodyPr/>
          <a:lstStyle/>
          <a:p>
            <a:r>
              <a:rPr lang="en-US">
                <a:latin typeface="Montserrat SemiBold"/>
              </a:rPr>
              <a:t>Insurance Lines Carried</a:t>
            </a:r>
            <a:endParaRPr lang="en-US"/>
          </a:p>
        </p:txBody>
      </p:sp>
      <p:graphicFrame>
        <p:nvGraphicFramePr>
          <p:cNvPr id="47" name="Content Placeholder 1">
            <a:extLst>
              <a:ext uri="{FF2B5EF4-FFF2-40B4-BE49-F238E27FC236}">
                <a16:creationId xmlns:a16="http://schemas.microsoft.com/office/drawing/2014/main" id="{474B6DF9-B73A-0D06-852E-6740CAA39CEA}"/>
              </a:ext>
            </a:extLst>
          </p:cNvPr>
          <p:cNvGraphicFramePr>
            <a:graphicFrameLocks noGrp="1"/>
          </p:cNvGraphicFramePr>
          <p:nvPr>
            <p:extLst>
              <p:ext uri="{D42A27DB-BD31-4B8C-83A1-F6EECF244321}">
                <p14:modId xmlns:p14="http://schemas.microsoft.com/office/powerpoint/2010/main" val="290727944"/>
              </p:ext>
            </p:extLst>
          </p:nvPr>
        </p:nvGraphicFramePr>
        <p:xfrm>
          <a:off x="1585080" y="1965687"/>
          <a:ext cx="8536251" cy="2737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7911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BF20B1-C783-1818-B978-2591199A7D1E}"/>
              </a:ext>
            </a:extLst>
          </p:cNvPr>
          <p:cNvSpPr>
            <a:spLocks noGrp="1"/>
          </p:cNvSpPr>
          <p:nvPr>
            <p:ph idx="1"/>
          </p:nvPr>
        </p:nvSpPr>
        <p:spPr/>
        <p:txBody>
          <a:bodyPr vert="horz" lIns="91440" tIns="45720" rIns="91440" bIns="45720" rtlCol="0" anchor="t">
            <a:normAutofit/>
          </a:bodyPr>
          <a:lstStyle/>
          <a:p>
            <a:r>
              <a:rPr lang="en-US" sz="1600" dirty="0">
                <a:latin typeface="Montserrat"/>
              </a:rPr>
              <a:t>City undertakes regular cybersecurity audits</a:t>
            </a:r>
            <a:endParaRPr lang="en-US" dirty="0"/>
          </a:p>
          <a:p>
            <a:pPr lvl="1"/>
            <a:r>
              <a:rPr lang="en-US" sz="1200" dirty="0">
                <a:latin typeface="Montserrat"/>
              </a:rPr>
              <a:t>Identify threats</a:t>
            </a:r>
          </a:p>
          <a:p>
            <a:pPr lvl="1"/>
            <a:r>
              <a:rPr lang="en-US" sz="1200" dirty="0">
                <a:latin typeface="Montserrat"/>
              </a:rPr>
              <a:t>Plan for responses</a:t>
            </a:r>
          </a:p>
          <a:p>
            <a:r>
              <a:rPr lang="en-US" sz="1600" dirty="0">
                <a:latin typeface="Montserrat"/>
              </a:rPr>
              <a:t>Disaster recovery and business continuity plan</a:t>
            </a:r>
          </a:p>
          <a:p>
            <a:pPr lvl="1"/>
            <a:r>
              <a:rPr lang="en-US" sz="1200" dirty="0">
                <a:latin typeface="Montserrat"/>
              </a:rPr>
              <a:t>Multiple offsite backup tape rotations</a:t>
            </a:r>
          </a:p>
          <a:p>
            <a:pPr lvl="1"/>
            <a:r>
              <a:rPr lang="en-US" sz="1200" dirty="0">
                <a:latin typeface="Montserrat"/>
              </a:rPr>
              <a:t>Seven day immutable near-line backups</a:t>
            </a:r>
          </a:p>
          <a:p>
            <a:r>
              <a:rPr lang="en-US" sz="1600" dirty="0">
                <a:latin typeface="Montserrat"/>
              </a:rPr>
              <a:t>Dual authentication with implementation of single sign-on </a:t>
            </a:r>
          </a:p>
          <a:p>
            <a:r>
              <a:rPr lang="en-US" sz="1600" dirty="0">
                <a:latin typeface="Montserrat"/>
              </a:rPr>
              <a:t>Appropriate IT usage policies</a:t>
            </a:r>
            <a:endParaRPr lang="en-US" sz="1600" dirty="0"/>
          </a:p>
          <a:p>
            <a:endParaRPr lang="en-US" sz="1600" dirty="0"/>
          </a:p>
        </p:txBody>
      </p:sp>
      <p:sp>
        <p:nvSpPr>
          <p:cNvPr id="3" name="Title 2">
            <a:extLst>
              <a:ext uri="{FF2B5EF4-FFF2-40B4-BE49-F238E27FC236}">
                <a16:creationId xmlns:a16="http://schemas.microsoft.com/office/drawing/2014/main" id="{196ADAFA-291C-B74A-F1EE-261DDD0D1741}"/>
              </a:ext>
            </a:extLst>
          </p:cNvPr>
          <p:cNvSpPr>
            <a:spLocks noGrp="1"/>
          </p:cNvSpPr>
          <p:nvPr>
            <p:ph type="title"/>
          </p:nvPr>
        </p:nvSpPr>
        <p:spPr/>
        <p:txBody>
          <a:bodyPr/>
          <a:lstStyle/>
          <a:p>
            <a:r>
              <a:rPr lang="en-US">
                <a:latin typeface="Montserrat SemiBold"/>
              </a:rPr>
              <a:t>Cybersecurity Concerns</a:t>
            </a:r>
            <a:endParaRPr lang="en-US"/>
          </a:p>
        </p:txBody>
      </p:sp>
    </p:spTree>
    <p:extLst>
      <p:ext uri="{BB962C8B-B14F-4D97-AF65-F5344CB8AC3E}">
        <p14:creationId xmlns:p14="http://schemas.microsoft.com/office/powerpoint/2010/main" val="1601075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C8C984-17C2-34F7-EABF-549B03ECA273}"/>
              </a:ext>
            </a:extLst>
          </p:cNvPr>
          <p:cNvSpPr>
            <a:spLocks noGrp="1"/>
          </p:cNvSpPr>
          <p:nvPr>
            <p:ph idx="1"/>
          </p:nvPr>
        </p:nvSpPr>
        <p:spPr/>
        <p:txBody>
          <a:bodyPr vert="horz" lIns="91440" tIns="45720" rIns="91440" bIns="45720" rtlCol="0" anchor="t">
            <a:normAutofit/>
          </a:bodyPr>
          <a:lstStyle/>
          <a:p>
            <a:r>
              <a:rPr lang="en-US" sz="1800">
                <a:solidFill>
                  <a:srgbClr val="4B4B4B"/>
                </a:solidFill>
                <a:latin typeface="Montserrat"/>
              </a:rPr>
              <a:t>Claims processed by internal claims committee with settlement authority</a:t>
            </a:r>
            <a:endParaRPr lang="en-US"/>
          </a:p>
          <a:p>
            <a:pPr lvl="1"/>
            <a:r>
              <a:rPr lang="en-US" sz="1400">
                <a:solidFill>
                  <a:srgbClr val="4B4B4B"/>
                </a:solidFill>
                <a:latin typeface="Montserrat"/>
              </a:rPr>
              <a:t>Administration</a:t>
            </a:r>
          </a:p>
          <a:p>
            <a:pPr lvl="1"/>
            <a:r>
              <a:rPr lang="en-US" sz="1400">
                <a:solidFill>
                  <a:srgbClr val="4B4B4B"/>
                </a:solidFill>
                <a:latin typeface="Montserrat"/>
              </a:rPr>
              <a:t>Finance</a:t>
            </a:r>
          </a:p>
          <a:p>
            <a:pPr lvl="1"/>
            <a:r>
              <a:rPr lang="en-US" sz="1400">
                <a:solidFill>
                  <a:srgbClr val="4B4B4B"/>
                </a:solidFill>
                <a:latin typeface="Montserrat"/>
              </a:rPr>
              <a:t>Attorney</a:t>
            </a:r>
          </a:p>
          <a:p>
            <a:pPr lvl="1"/>
            <a:r>
              <a:rPr lang="en-US" sz="1400">
                <a:solidFill>
                  <a:srgbClr val="4B4B4B"/>
                </a:solidFill>
                <a:latin typeface="Montserrat"/>
              </a:rPr>
              <a:t>Insurance company</a:t>
            </a:r>
          </a:p>
          <a:p>
            <a:r>
              <a:rPr lang="en-US" sz="1800">
                <a:solidFill>
                  <a:srgbClr val="4B4B4B"/>
                </a:solidFill>
                <a:latin typeface="Montserrat"/>
              </a:rPr>
              <a:t>Litigation tendered to insurance for defense</a:t>
            </a:r>
          </a:p>
          <a:p>
            <a:r>
              <a:rPr lang="en-US" sz="1800">
                <a:solidFill>
                  <a:srgbClr val="4B4B4B"/>
                </a:solidFill>
                <a:latin typeface="Montserrat"/>
              </a:rPr>
              <a:t>Tax assessment matters handled in-house until discovery</a:t>
            </a:r>
          </a:p>
          <a:p>
            <a:endParaRPr lang="en-US" sz="1800">
              <a:solidFill>
                <a:srgbClr val="4B4B4B"/>
              </a:solidFill>
            </a:endParaRPr>
          </a:p>
          <a:p>
            <a:endParaRPr lang="en-US" sz="1800">
              <a:solidFill>
                <a:srgbClr val="4B4B4B"/>
              </a:solidFill>
              <a:latin typeface="Montserrat"/>
            </a:endParaRPr>
          </a:p>
          <a:p>
            <a:endParaRPr lang="en-US" sz="1800">
              <a:solidFill>
                <a:srgbClr val="4B4B4B"/>
              </a:solidFill>
              <a:latin typeface="Montserrat"/>
            </a:endParaRPr>
          </a:p>
        </p:txBody>
      </p:sp>
      <p:sp>
        <p:nvSpPr>
          <p:cNvPr id="3" name="Title 2">
            <a:extLst>
              <a:ext uri="{FF2B5EF4-FFF2-40B4-BE49-F238E27FC236}">
                <a16:creationId xmlns:a16="http://schemas.microsoft.com/office/drawing/2014/main" id="{239C8BF5-0B18-1A0C-3359-323E763B99B0}"/>
              </a:ext>
            </a:extLst>
          </p:cNvPr>
          <p:cNvSpPr>
            <a:spLocks noGrp="1"/>
          </p:cNvSpPr>
          <p:nvPr>
            <p:ph type="title"/>
          </p:nvPr>
        </p:nvSpPr>
        <p:spPr/>
        <p:txBody>
          <a:bodyPr/>
          <a:lstStyle/>
          <a:p>
            <a:r>
              <a:rPr lang="en-US">
                <a:latin typeface="Montserrat SemiBold"/>
              </a:rPr>
              <a:t>Claims and Litigation Handling</a:t>
            </a:r>
            <a:endParaRPr lang="en-US"/>
          </a:p>
        </p:txBody>
      </p:sp>
    </p:spTree>
    <p:extLst>
      <p:ext uri="{BB962C8B-B14F-4D97-AF65-F5344CB8AC3E}">
        <p14:creationId xmlns:p14="http://schemas.microsoft.com/office/powerpoint/2010/main" val="521946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114A3B-9DFE-3E24-22C1-255D403B0688}"/>
              </a:ext>
            </a:extLst>
          </p:cNvPr>
          <p:cNvSpPr>
            <a:spLocks noGrp="1"/>
          </p:cNvSpPr>
          <p:nvPr>
            <p:ph idx="1"/>
          </p:nvPr>
        </p:nvSpPr>
        <p:spPr/>
        <p:txBody>
          <a:bodyPr vert="horz" lIns="91440" tIns="45720" rIns="91440" bIns="45720" rtlCol="0" anchor="t">
            <a:normAutofit fontScale="92500" lnSpcReduction="10000"/>
          </a:bodyPr>
          <a:lstStyle/>
          <a:p>
            <a:r>
              <a:rPr lang="en-US" sz="2500" dirty="0">
                <a:solidFill>
                  <a:srgbClr val="4B4B4B"/>
                </a:solidFill>
                <a:latin typeface="Montserrat"/>
              </a:rPr>
              <a:t>City has no outstanding litigation which could materially impact city finances</a:t>
            </a:r>
            <a:endParaRPr lang="en-US" sz="2500" dirty="0">
              <a:solidFill>
                <a:srgbClr val="6F7173"/>
              </a:solidFill>
            </a:endParaRPr>
          </a:p>
          <a:p>
            <a:r>
              <a:rPr lang="en-US" sz="2500" dirty="0">
                <a:solidFill>
                  <a:srgbClr val="4B4B4B"/>
                </a:solidFill>
                <a:latin typeface="Montserrat"/>
              </a:rPr>
              <a:t>Pending matters</a:t>
            </a:r>
          </a:p>
          <a:p>
            <a:pPr lvl="1"/>
            <a:r>
              <a:rPr lang="en-US" sz="2100" dirty="0">
                <a:solidFill>
                  <a:srgbClr val="4B4B4B"/>
                </a:solidFill>
                <a:latin typeface="Montserrat"/>
              </a:rPr>
              <a:t>Excessive tax assessments</a:t>
            </a:r>
          </a:p>
          <a:p>
            <a:pPr lvl="1"/>
            <a:r>
              <a:rPr lang="en-US" sz="2100" dirty="0">
                <a:solidFill>
                  <a:srgbClr val="4B4B4B"/>
                </a:solidFill>
                <a:latin typeface="Montserrat"/>
              </a:rPr>
              <a:t>Drowning lawsuit</a:t>
            </a:r>
          </a:p>
          <a:p>
            <a:pPr lvl="1"/>
            <a:r>
              <a:rPr lang="en-US" sz="2100" dirty="0">
                <a:solidFill>
                  <a:srgbClr val="4B4B4B"/>
                </a:solidFill>
                <a:latin typeface="Montserrat"/>
              </a:rPr>
              <a:t>Federal and state case from police defendant</a:t>
            </a:r>
          </a:p>
          <a:p>
            <a:pPr lvl="1"/>
            <a:r>
              <a:rPr lang="en-US" sz="2100" dirty="0">
                <a:solidFill>
                  <a:srgbClr val="4B4B4B"/>
                </a:solidFill>
                <a:latin typeface="Montserrat"/>
              </a:rPr>
              <a:t>Federal case from former employee</a:t>
            </a:r>
          </a:p>
          <a:p>
            <a:pPr lvl="1"/>
            <a:r>
              <a:rPr lang="en-US" sz="2100" dirty="0">
                <a:solidFill>
                  <a:srgbClr val="4B4B4B"/>
                </a:solidFill>
                <a:latin typeface="Montserrat"/>
              </a:rPr>
              <a:t>Explosion lawsuit</a:t>
            </a:r>
          </a:p>
          <a:p>
            <a:r>
              <a:rPr lang="en-US" sz="2500" dirty="0">
                <a:solidFill>
                  <a:srgbClr val="4B4B4B"/>
                </a:solidFill>
                <a:latin typeface="Montserrat"/>
              </a:rPr>
              <a:t>No unresolved claims exceeding $25,000</a:t>
            </a:r>
            <a:endParaRPr lang="en-US" dirty="0">
              <a:latin typeface="Montserrat"/>
            </a:endParaRPr>
          </a:p>
        </p:txBody>
      </p:sp>
      <p:sp>
        <p:nvSpPr>
          <p:cNvPr id="3" name="Title 2">
            <a:extLst>
              <a:ext uri="{FF2B5EF4-FFF2-40B4-BE49-F238E27FC236}">
                <a16:creationId xmlns:a16="http://schemas.microsoft.com/office/drawing/2014/main" id="{439CFF2B-0A6E-E6B8-1944-8D5F16279EE0}"/>
              </a:ext>
            </a:extLst>
          </p:cNvPr>
          <p:cNvSpPr>
            <a:spLocks noGrp="1"/>
          </p:cNvSpPr>
          <p:nvPr>
            <p:ph type="title"/>
          </p:nvPr>
        </p:nvSpPr>
        <p:spPr/>
        <p:txBody>
          <a:bodyPr/>
          <a:lstStyle/>
          <a:p>
            <a:r>
              <a:rPr lang="en-US">
                <a:latin typeface="Montserrat SemiBold"/>
              </a:rPr>
              <a:t>Pending Claims and Litigation</a:t>
            </a:r>
            <a:endParaRPr lang="en-US"/>
          </a:p>
        </p:txBody>
      </p:sp>
    </p:spTree>
    <p:extLst>
      <p:ext uri="{BB962C8B-B14F-4D97-AF65-F5344CB8AC3E}">
        <p14:creationId xmlns:p14="http://schemas.microsoft.com/office/powerpoint/2010/main" val="3853481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3E232D-8D32-23B6-71AC-350D61ED2D66}"/>
              </a:ext>
            </a:extLst>
          </p:cNvPr>
          <p:cNvSpPr>
            <a:spLocks noGrp="1"/>
          </p:cNvSpPr>
          <p:nvPr>
            <p:ph idx="1"/>
          </p:nvPr>
        </p:nvSpPr>
        <p:spPr>
          <a:xfrm>
            <a:off x="838200" y="1777579"/>
            <a:ext cx="10515600" cy="4676230"/>
          </a:xfrm>
        </p:spPr>
        <p:txBody>
          <a:bodyPr vert="horz" lIns="91440" tIns="45720" rIns="91440" bIns="45720" rtlCol="0" anchor="t">
            <a:normAutofit/>
          </a:bodyPr>
          <a:lstStyle/>
          <a:p>
            <a:r>
              <a:rPr lang="en-US" dirty="0">
                <a:solidFill>
                  <a:schemeClr val="tx1"/>
                </a:solidFill>
                <a:latin typeface="Montserrat"/>
              </a:rPr>
              <a:t>Walgreens</a:t>
            </a:r>
            <a:endParaRPr lang="en-US" dirty="0">
              <a:solidFill>
                <a:schemeClr val="tx1"/>
              </a:solidFill>
            </a:endParaRPr>
          </a:p>
          <a:p>
            <a:pPr lvl="1"/>
            <a:r>
              <a:rPr lang="en-US" dirty="0">
                <a:solidFill>
                  <a:schemeClr val="tx1"/>
                </a:solidFill>
                <a:latin typeface="Montserrat"/>
              </a:rPr>
              <a:t>2025 tax year</a:t>
            </a:r>
          </a:p>
          <a:p>
            <a:pPr lvl="1"/>
            <a:r>
              <a:rPr lang="en-US" dirty="0">
                <a:solidFill>
                  <a:schemeClr val="tx1"/>
                </a:solidFill>
                <a:latin typeface="Montserrat"/>
              </a:rPr>
              <a:t>Currently in litigation, settlement discussions continue</a:t>
            </a:r>
            <a:endParaRPr lang="en-US" dirty="0">
              <a:solidFill>
                <a:schemeClr val="tx1"/>
              </a:solidFill>
            </a:endParaRPr>
          </a:p>
          <a:p>
            <a:r>
              <a:rPr lang="en-US" dirty="0">
                <a:solidFill>
                  <a:schemeClr val="tx1"/>
                </a:solidFill>
                <a:latin typeface="Montserrat"/>
              </a:rPr>
              <a:t>Menard's</a:t>
            </a:r>
            <a:endParaRPr lang="en-US" dirty="0">
              <a:solidFill>
                <a:schemeClr val="tx1"/>
              </a:solidFill>
            </a:endParaRPr>
          </a:p>
          <a:p>
            <a:pPr lvl="1"/>
            <a:r>
              <a:rPr lang="en-US" dirty="0">
                <a:solidFill>
                  <a:schemeClr val="tx1"/>
                </a:solidFill>
                <a:latin typeface="Montserrat"/>
              </a:rPr>
              <a:t>2023-2024 tax years</a:t>
            </a:r>
            <a:endParaRPr lang="en-US" dirty="0">
              <a:solidFill>
                <a:schemeClr val="tx1"/>
              </a:solidFill>
            </a:endParaRPr>
          </a:p>
          <a:p>
            <a:pPr lvl="1"/>
            <a:r>
              <a:rPr lang="en-US" dirty="0">
                <a:solidFill>
                  <a:schemeClr val="tx1"/>
                </a:solidFill>
                <a:latin typeface="Montserrat"/>
              </a:rPr>
              <a:t>Currently in litigation, settlement discussions continue</a:t>
            </a:r>
            <a:endParaRPr lang="en-US" dirty="0">
              <a:solidFill>
                <a:schemeClr val="tx1"/>
              </a:solidFill>
            </a:endParaRPr>
          </a:p>
          <a:p>
            <a:pPr lvl="1"/>
            <a:r>
              <a:rPr lang="en-US" dirty="0">
                <a:solidFill>
                  <a:schemeClr val="tx1"/>
                </a:solidFill>
                <a:latin typeface="Montserrat"/>
              </a:rPr>
              <a:t>Discovery complete</a:t>
            </a:r>
          </a:p>
          <a:p>
            <a:pPr lvl="1"/>
            <a:r>
              <a:rPr lang="en-US" dirty="0">
                <a:solidFill>
                  <a:schemeClr val="tx1"/>
                </a:solidFill>
                <a:latin typeface="Montserrat"/>
              </a:rPr>
              <a:t>Court trial scheduled for November 2026</a:t>
            </a:r>
          </a:p>
          <a:p>
            <a:pPr lvl="1"/>
            <a:endParaRPr lang="en-US" dirty="0">
              <a:solidFill>
                <a:schemeClr val="tx1"/>
              </a:solidFill>
            </a:endParaRPr>
          </a:p>
          <a:p>
            <a:endParaRPr lang="en-US" dirty="0"/>
          </a:p>
          <a:p>
            <a:pPr lvl="1"/>
            <a:endParaRPr lang="en-US" dirty="0"/>
          </a:p>
        </p:txBody>
      </p:sp>
      <p:sp>
        <p:nvSpPr>
          <p:cNvPr id="3" name="Title 2">
            <a:extLst>
              <a:ext uri="{FF2B5EF4-FFF2-40B4-BE49-F238E27FC236}">
                <a16:creationId xmlns:a16="http://schemas.microsoft.com/office/drawing/2014/main" id="{8CFF12A0-E443-95B5-80DF-09C9E5D14058}"/>
              </a:ext>
            </a:extLst>
          </p:cNvPr>
          <p:cNvSpPr>
            <a:spLocks noGrp="1"/>
          </p:cNvSpPr>
          <p:nvPr>
            <p:ph type="title"/>
          </p:nvPr>
        </p:nvSpPr>
        <p:spPr/>
        <p:txBody>
          <a:bodyPr/>
          <a:lstStyle/>
          <a:p>
            <a:r>
              <a:rPr lang="en-US">
                <a:latin typeface="Montserrat SemiBold"/>
              </a:rPr>
              <a:t>Pending Litigation – Tax Assessments</a:t>
            </a:r>
            <a:endParaRPr lang="en-US" dirty="0"/>
          </a:p>
        </p:txBody>
      </p:sp>
    </p:spTree>
    <p:extLst>
      <p:ext uri="{BB962C8B-B14F-4D97-AF65-F5344CB8AC3E}">
        <p14:creationId xmlns:p14="http://schemas.microsoft.com/office/powerpoint/2010/main" val="2593437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FD814-7AAD-4DED-9831-6568F88797B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8456C9-7859-9878-A4DE-3748BEC9D53C}"/>
              </a:ext>
            </a:extLst>
          </p:cNvPr>
          <p:cNvSpPr>
            <a:spLocks noGrp="1"/>
          </p:cNvSpPr>
          <p:nvPr>
            <p:ph idx="1"/>
          </p:nvPr>
        </p:nvSpPr>
        <p:spPr>
          <a:xfrm>
            <a:off x="734683" y="1948942"/>
            <a:ext cx="10515600" cy="4522119"/>
          </a:xfrm>
        </p:spPr>
        <p:txBody>
          <a:bodyPr vert="horz" lIns="91440" tIns="45720" rIns="91440" bIns="45720" rtlCol="0" anchor="t">
            <a:normAutofit/>
          </a:bodyPr>
          <a:lstStyle/>
          <a:p>
            <a:r>
              <a:rPr lang="en-US" dirty="0">
                <a:solidFill>
                  <a:srgbClr val="6F7173"/>
                </a:solidFill>
                <a:latin typeface="Montserrat"/>
              </a:rPr>
              <a:t>Lawsuit from estates of Legend Sims and Antwon Amos Jr.</a:t>
            </a:r>
            <a:endParaRPr lang="en-US" dirty="0"/>
          </a:p>
          <a:p>
            <a:pPr lvl="1">
              <a:lnSpc>
                <a:spcPct val="105000"/>
              </a:lnSpc>
            </a:pPr>
            <a:r>
              <a:rPr lang="en-US" dirty="0">
                <a:solidFill>
                  <a:srgbClr val="6F7173"/>
                </a:solidFill>
                <a:latin typeface="Montserrat"/>
              </a:rPr>
              <a:t>Stormwater pond drowning deaths</a:t>
            </a:r>
          </a:p>
          <a:p>
            <a:pPr lvl="1">
              <a:lnSpc>
                <a:spcPct val="105000"/>
              </a:lnSpc>
            </a:pPr>
            <a:r>
              <a:rPr lang="en-US" dirty="0">
                <a:solidFill>
                  <a:srgbClr val="6F7173"/>
                </a:solidFill>
                <a:latin typeface="Montserrat"/>
              </a:rPr>
              <a:t>Currently in litigation, discovery phase</a:t>
            </a:r>
          </a:p>
          <a:p>
            <a:pPr lvl="1"/>
            <a:r>
              <a:rPr lang="en-US" dirty="0">
                <a:solidFill>
                  <a:srgbClr val="6F7173"/>
                </a:solidFill>
                <a:latin typeface="Montserrat"/>
              </a:rPr>
              <a:t>City of Sun Prairie is now dismissed from case</a:t>
            </a:r>
          </a:p>
          <a:p>
            <a:r>
              <a:rPr lang="en-US" dirty="0">
                <a:solidFill>
                  <a:srgbClr val="6F7173"/>
                </a:solidFill>
                <a:latin typeface="Montserrat"/>
              </a:rPr>
              <a:t>Rose Daily federal lawsuit</a:t>
            </a:r>
          </a:p>
          <a:p>
            <a:pPr lvl="1"/>
            <a:r>
              <a:rPr lang="en-US" dirty="0">
                <a:solidFill>
                  <a:srgbClr val="6F7173"/>
                </a:solidFill>
              </a:rPr>
              <a:t>Complaint answered, discovery phase scheduled</a:t>
            </a:r>
            <a:endParaRPr lang="en-US" dirty="0"/>
          </a:p>
          <a:p>
            <a:r>
              <a:rPr lang="en-US" dirty="0">
                <a:solidFill>
                  <a:srgbClr val="6F7173"/>
                </a:solidFill>
                <a:latin typeface="Montserrat"/>
              </a:rPr>
              <a:t>2018 explosion lawsuit continues but city has been dismissed</a:t>
            </a:r>
            <a:endParaRPr lang="en-US" dirty="0">
              <a:solidFill>
                <a:srgbClr val="6F7173"/>
              </a:solidFill>
            </a:endParaRPr>
          </a:p>
          <a:p>
            <a:endParaRPr lang="en-US" dirty="0"/>
          </a:p>
          <a:p>
            <a:pPr lvl="1"/>
            <a:endParaRPr lang="en-US" dirty="0"/>
          </a:p>
        </p:txBody>
      </p:sp>
      <p:sp>
        <p:nvSpPr>
          <p:cNvPr id="3" name="Title 2">
            <a:extLst>
              <a:ext uri="{FF2B5EF4-FFF2-40B4-BE49-F238E27FC236}">
                <a16:creationId xmlns:a16="http://schemas.microsoft.com/office/drawing/2014/main" id="{30014D8B-974E-B20E-26E7-CE5D39174742}"/>
              </a:ext>
            </a:extLst>
          </p:cNvPr>
          <p:cNvSpPr>
            <a:spLocks noGrp="1"/>
          </p:cNvSpPr>
          <p:nvPr>
            <p:ph type="title"/>
          </p:nvPr>
        </p:nvSpPr>
        <p:spPr/>
        <p:txBody>
          <a:bodyPr/>
          <a:lstStyle/>
          <a:p>
            <a:r>
              <a:rPr lang="en-US">
                <a:latin typeface="Montserrat SemiBold"/>
              </a:rPr>
              <a:t>Pending Litigation – Liability Claims</a:t>
            </a:r>
            <a:endParaRPr lang="en-US"/>
          </a:p>
        </p:txBody>
      </p:sp>
    </p:spTree>
    <p:extLst>
      <p:ext uri="{BB962C8B-B14F-4D97-AF65-F5344CB8AC3E}">
        <p14:creationId xmlns:p14="http://schemas.microsoft.com/office/powerpoint/2010/main" val="2934054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3E232D-8D32-23B6-71AC-350D61ED2D66}"/>
              </a:ext>
            </a:extLst>
          </p:cNvPr>
          <p:cNvSpPr>
            <a:spLocks noGrp="1"/>
          </p:cNvSpPr>
          <p:nvPr>
            <p:ph idx="1"/>
          </p:nvPr>
        </p:nvSpPr>
        <p:spPr>
          <a:xfrm>
            <a:off x="838200" y="1417983"/>
            <a:ext cx="10515600" cy="5035826"/>
          </a:xfrm>
        </p:spPr>
        <p:txBody>
          <a:bodyPr vert="horz" lIns="91440" tIns="45720" rIns="91440" bIns="45720" rtlCol="0" anchor="t">
            <a:normAutofit/>
          </a:bodyPr>
          <a:lstStyle/>
          <a:p>
            <a:r>
              <a:rPr lang="en-US" dirty="0">
                <a:latin typeface="Montserrat"/>
              </a:rPr>
              <a:t>Completed Natural Hazard Mitigation Plan</a:t>
            </a:r>
          </a:p>
          <a:p>
            <a:r>
              <a:rPr lang="en-US" dirty="0">
                <a:latin typeface="Montserrat"/>
              </a:rPr>
              <a:t>PFAS is not a significant concern for SPU</a:t>
            </a:r>
            <a:endParaRPr lang="en-US" dirty="0"/>
          </a:p>
          <a:p>
            <a:r>
              <a:rPr lang="en-US" dirty="0">
                <a:latin typeface="Montserrat"/>
              </a:rPr>
              <a:t>No privately placed debt or bank loans</a:t>
            </a:r>
          </a:p>
          <a:p>
            <a:r>
              <a:rPr lang="en-US">
                <a:latin typeface="Montserrat"/>
              </a:rPr>
              <a:t>Inflationary impacts absorbed with existing budgets or by altering project scope</a:t>
            </a:r>
          </a:p>
          <a:p>
            <a:r>
              <a:rPr lang="en-US">
                <a:latin typeface="Montserrat"/>
              </a:rPr>
              <a:t>Emergency Management </a:t>
            </a:r>
            <a:endParaRPr lang="en-US"/>
          </a:p>
          <a:p>
            <a:pPr lvl="1"/>
            <a:r>
              <a:rPr lang="en-US">
                <a:latin typeface="Montserrat"/>
              </a:rPr>
              <a:t>Continuity of Government planning</a:t>
            </a:r>
            <a:endParaRPr lang="en-US"/>
          </a:p>
          <a:p>
            <a:pPr lvl="1"/>
            <a:r>
              <a:rPr lang="en-US">
                <a:latin typeface="Montserrat"/>
              </a:rPr>
              <a:t>Incident Command</a:t>
            </a:r>
            <a:endParaRPr lang="en-US"/>
          </a:p>
          <a:p>
            <a:pPr lvl="1"/>
            <a:r>
              <a:rPr lang="en-US">
                <a:latin typeface="Montserrat"/>
              </a:rPr>
              <a:t>FEMA and NIMS Training</a:t>
            </a:r>
            <a:endParaRPr lang="en-US"/>
          </a:p>
          <a:p>
            <a:endParaRPr lang="en-US"/>
          </a:p>
        </p:txBody>
      </p:sp>
      <p:sp>
        <p:nvSpPr>
          <p:cNvPr id="3" name="Title 2">
            <a:extLst>
              <a:ext uri="{FF2B5EF4-FFF2-40B4-BE49-F238E27FC236}">
                <a16:creationId xmlns:a16="http://schemas.microsoft.com/office/drawing/2014/main" id="{8CFF12A0-E443-95B5-80DF-09C9E5D14058}"/>
              </a:ext>
            </a:extLst>
          </p:cNvPr>
          <p:cNvSpPr>
            <a:spLocks noGrp="1"/>
          </p:cNvSpPr>
          <p:nvPr>
            <p:ph type="title"/>
          </p:nvPr>
        </p:nvSpPr>
        <p:spPr/>
        <p:txBody>
          <a:bodyPr/>
          <a:lstStyle/>
          <a:p>
            <a:r>
              <a:rPr lang="en-US" dirty="0"/>
              <a:t>Other Topics</a:t>
            </a:r>
          </a:p>
        </p:txBody>
      </p:sp>
    </p:spTree>
    <p:extLst>
      <p:ext uri="{BB962C8B-B14F-4D97-AF65-F5344CB8AC3E}">
        <p14:creationId xmlns:p14="http://schemas.microsoft.com/office/powerpoint/2010/main" val="979711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C46949-4A5A-DFC4-5C4F-A9C55C517325}"/>
              </a:ext>
            </a:extLst>
          </p:cNvPr>
          <p:cNvSpPr txBox="1"/>
          <p:nvPr/>
        </p:nvSpPr>
        <p:spPr>
          <a:xfrm>
            <a:off x="2448710" y="1979634"/>
            <a:ext cx="7564582" cy="2677656"/>
          </a:xfrm>
          <a:prstGeom prst="rect">
            <a:avLst/>
          </a:prstGeom>
          <a:noFill/>
        </p:spPr>
        <p:txBody>
          <a:bodyPr wrap="square" rtlCol="0">
            <a:spAutoFit/>
          </a:bodyPr>
          <a:lstStyle/>
          <a:p>
            <a:pPr algn="ctr"/>
            <a:r>
              <a:rPr lang="en-US" sz="2800" b="1" dirty="0">
                <a:latin typeface="Montserrat" panose="00000500000000000000" pitchFamily="2" charset="0"/>
              </a:rPr>
              <a:t>Significant and Sustainable Community Growth</a:t>
            </a:r>
          </a:p>
          <a:p>
            <a:pPr algn="ctr"/>
            <a:endParaRPr lang="en-US" sz="2800" b="1" dirty="0">
              <a:latin typeface="Montserrat" panose="00000500000000000000" pitchFamily="2" charset="0"/>
            </a:endParaRPr>
          </a:p>
          <a:p>
            <a:pPr algn="ctr"/>
            <a:r>
              <a:rPr lang="en-US" sz="2800" b="1" dirty="0">
                <a:latin typeface="Montserrat" panose="00000500000000000000" pitchFamily="2" charset="0"/>
              </a:rPr>
              <a:t>Investment in Community Planning</a:t>
            </a:r>
          </a:p>
          <a:p>
            <a:pPr algn="ctr"/>
            <a:endParaRPr lang="en-US" sz="2800" b="1" dirty="0">
              <a:latin typeface="Montserrat" panose="00000500000000000000" pitchFamily="2" charset="0"/>
            </a:endParaRPr>
          </a:p>
          <a:p>
            <a:pPr algn="ctr"/>
            <a:r>
              <a:rPr lang="en-US" sz="2800" b="1" dirty="0">
                <a:latin typeface="Montserrat" panose="00000500000000000000" pitchFamily="2" charset="0"/>
              </a:rPr>
              <a:t>Sound Financial Management</a:t>
            </a:r>
          </a:p>
        </p:txBody>
      </p:sp>
    </p:spTree>
    <p:extLst>
      <p:ext uri="{BB962C8B-B14F-4D97-AF65-F5344CB8AC3E}">
        <p14:creationId xmlns:p14="http://schemas.microsoft.com/office/powerpoint/2010/main" val="2092131170"/>
      </p:ext>
    </p:extLst>
  </p:cSld>
  <p:clrMapOvr>
    <a:masterClrMapping/>
  </p:clrMapOvr>
</p:sld>
</file>

<file path=ppt/theme/theme1.xml><?xml version="1.0" encoding="utf-8"?>
<a:theme xmlns:a="http://schemas.openxmlformats.org/drawingml/2006/main" name="Office Theme">
  <a:themeElements>
    <a:clrScheme name="Sun Prairie Color Palette">
      <a:dk1>
        <a:srgbClr val="6F7173"/>
      </a:dk1>
      <a:lt1>
        <a:srgbClr val="FFFFFF"/>
      </a:lt1>
      <a:dk2>
        <a:srgbClr val="6F7173"/>
      </a:dk2>
      <a:lt2>
        <a:srgbClr val="E7E6E6"/>
      </a:lt2>
      <a:accent1>
        <a:srgbClr val="328283"/>
      </a:accent1>
      <a:accent2>
        <a:srgbClr val="FFCF01"/>
      </a:accent2>
      <a:accent3>
        <a:srgbClr val="E87424"/>
      </a:accent3>
      <a:accent4>
        <a:srgbClr val="B6BD33"/>
      </a:accent4>
      <a:accent5>
        <a:srgbClr val="789B3D"/>
      </a:accent5>
      <a:accent6>
        <a:srgbClr val="36563D"/>
      </a:accent6>
      <a:hlink>
        <a:srgbClr val="000000"/>
      </a:hlink>
      <a:folHlink>
        <a:srgbClr val="71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5542</TotalTime>
  <Words>3557</Words>
  <Application>Microsoft Office PowerPoint</Application>
  <PresentationFormat>Widescreen</PresentationFormat>
  <Paragraphs>1174</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Montserrat</vt:lpstr>
      <vt:lpstr>Montserrat SemiBold</vt:lpstr>
      <vt:lpstr>Office Theme</vt:lpstr>
      <vt:lpstr>Presentation to  Moody’s Investors Service</vt:lpstr>
      <vt:lpstr>Agenda</vt:lpstr>
      <vt:lpstr>Economy and Tax Base</vt:lpstr>
      <vt:lpstr>Community Background</vt:lpstr>
      <vt:lpstr>Economic Advantages</vt:lpstr>
      <vt:lpstr>Largest Employers</vt:lpstr>
      <vt:lpstr>Largest Taxpayers</vt:lpstr>
      <vt:lpstr>Historical Population Growth</vt:lpstr>
      <vt:lpstr>Historical Tax Base Growth</vt:lpstr>
      <vt:lpstr>Equalized Value by Property Class (2025)</vt:lpstr>
      <vt:lpstr>Tax Base Growth</vt:lpstr>
      <vt:lpstr>Tax Base Growth, Projected Development</vt:lpstr>
      <vt:lpstr>Current Market Trends</vt:lpstr>
      <vt:lpstr>Building Permit Trends</vt:lpstr>
      <vt:lpstr>Tax Increment Financing Districts</vt:lpstr>
      <vt:lpstr>Tax Increment Financing Districts (cont.)</vt:lpstr>
      <vt:lpstr>Tax Increment Financing Districts (cont.)</vt:lpstr>
      <vt:lpstr>Tax Increment Financing Districts (cont.)</vt:lpstr>
      <vt:lpstr>2026 Debt Issuance</vt:lpstr>
      <vt:lpstr>2026A Series A GO Notes</vt:lpstr>
      <vt:lpstr>2026 Financing Plan</vt:lpstr>
      <vt:lpstr>2026 Financing Plan (cont.)</vt:lpstr>
      <vt:lpstr>Debt Policy Metrics</vt:lpstr>
      <vt:lpstr>Future Debt Forecast</vt:lpstr>
      <vt:lpstr>Overview of Finances</vt:lpstr>
      <vt:lpstr>2025 Audit Results</vt:lpstr>
      <vt:lpstr>2025 Audit Results (cont.)</vt:lpstr>
      <vt:lpstr>2025 Operations Summary </vt:lpstr>
      <vt:lpstr>Fund Balance</vt:lpstr>
      <vt:lpstr>2026 Budget: General Fund</vt:lpstr>
      <vt:lpstr>2026 Budget: Enterprise Funds</vt:lpstr>
      <vt:lpstr>2027 and Beyond – Fiscal Roadmap</vt:lpstr>
      <vt:lpstr>Litigation and  Risk Management</vt:lpstr>
      <vt:lpstr>Insurance Lines Carried</vt:lpstr>
      <vt:lpstr>Cybersecurity Concerns</vt:lpstr>
      <vt:lpstr>Claims and Litigation Handling</vt:lpstr>
      <vt:lpstr>Pending Claims and Litigation</vt:lpstr>
      <vt:lpstr>Pending Litigation – Tax Assessments</vt:lpstr>
      <vt:lpstr>Pending Litigation – Liability Claims</vt:lpstr>
      <vt:lpstr>Other Topics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McNicholas</dc:creator>
  <cp:lastModifiedBy>Renee Schwass</cp:lastModifiedBy>
  <cp:revision>107</cp:revision>
  <cp:lastPrinted>2026-09-08T17:37:56Z</cp:lastPrinted>
  <dcterms:created xsi:type="dcterms:W3CDTF">2022-08-18T16:32:44Z</dcterms:created>
  <dcterms:modified xsi:type="dcterms:W3CDTF">2026-09-08T20:12:54Z</dcterms:modified>
</cp:coreProperties>
</file>