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67" r:id="rId4"/>
    <p:sldId id="268" r:id="rId5"/>
    <p:sldId id="261" r:id="rId6"/>
    <p:sldId id="277" r:id="rId7"/>
    <p:sldId id="279" r:id="rId8"/>
    <p:sldId id="269" r:id="rId9"/>
    <p:sldId id="270" r:id="rId10"/>
    <p:sldId id="278" r:id="rId11"/>
    <p:sldId id="271" r:id="rId12"/>
    <p:sldId id="272" r:id="rId13"/>
    <p:sldId id="273" r:id="rId14"/>
    <p:sldId id="274" r:id="rId15"/>
    <p:sldId id="258" r:id="rId16"/>
    <p:sldId id="286" r:id="rId17"/>
    <p:sldId id="275" r:id="rId18"/>
    <p:sldId id="276" r:id="rId19"/>
    <p:sldId id="280" r:id="rId20"/>
    <p:sldId id="281" r:id="rId21"/>
    <p:sldId id="282" r:id="rId22"/>
    <p:sldId id="285" r:id="rId23"/>
    <p:sldId id="283" r:id="rId24"/>
    <p:sldId id="284" r:id="rId25"/>
    <p:sldId id="266" r:id="rId2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-Users\Shared\Finance\Baker%20Tilly\2021%20Audit\Statistical%20Section\2021%20-%20Financial%20Statistics%20upda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-Users\Shared\Finance\Baker%20Tilly\2021%20Audit\Statistical%20Section\2021%20-%20Financial%20Statistics%20updat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-Users\Shared\Finance\Baker%20Tilly\2021%20Audit\Statistical%20Section\2021%20-%20Financial%20Statistics%20updat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-Users\Shared\Finance\Baker%20Tilly\2021%20Audit\Statistical%20Section\2021%20-%20Financial%20Statistics%20updat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Sun Prairiey Population Growth</a:t>
            </a:r>
          </a:p>
        </c:rich>
      </c:tx>
      <c:layout>
        <c:manualLayout>
          <c:xMode val="edge"/>
          <c:yMode val="edge"/>
          <c:x val="3.1715223097112895E-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'Economic Data'!$C$51:$C$60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'Economic Data'!$D$51:$D$60</c:f>
              <c:numCache>
                <c:formatCode>_(* #,##0_);_(* \(#,##0\);_(* "-"??_);_(@_)</c:formatCode>
                <c:ptCount val="10"/>
                <c:pt idx="0">
                  <c:v>29840</c:v>
                </c:pt>
                <c:pt idx="1">
                  <c:v>30400</c:v>
                </c:pt>
                <c:pt idx="2">
                  <c:v>31210</c:v>
                </c:pt>
                <c:pt idx="3">
                  <c:v>31810</c:v>
                </c:pt>
                <c:pt idx="4">
                  <c:v>32613</c:v>
                </c:pt>
                <c:pt idx="5">
                  <c:v>32933</c:v>
                </c:pt>
                <c:pt idx="6">
                  <c:v>33966</c:v>
                </c:pt>
                <c:pt idx="7">
                  <c:v>34926</c:v>
                </c:pt>
                <c:pt idx="8">
                  <c:v>35895</c:v>
                </c:pt>
                <c:pt idx="9">
                  <c:v>36394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8-4B14-949E-A3B52DD63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2219840"/>
        <c:axId val="702226400"/>
      </c:barChart>
      <c:catAx>
        <c:axId val="70221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226400"/>
        <c:crosses val="autoZero"/>
        <c:auto val="1"/>
        <c:lblAlgn val="ctr"/>
        <c:lblOffset val="100"/>
        <c:noMultiLvlLbl val="0"/>
      </c:catAx>
      <c:valAx>
        <c:axId val="70222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21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Sun Prairie Equalized Value Growth</a:t>
            </a:r>
          </a:p>
          <a:p>
            <a:pPr algn="l">
              <a:defRPr/>
            </a:pPr>
            <a:r>
              <a:rPr lang="en-US" sz="1100"/>
              <a:t>($ in millions)</a:t>
            </a:r>
          </a:p>
        </c:rich>
      </c:tx>
      <c:layout>
        <c:manualLayout>
          <c:xMode val="edge"/>
          <c:yMode val="edge"/>
          <c:x val="3.2055555555555566E-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'Ratio of Debt to Equalized Valu'!$E$43:$E$52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'Ratio of Debt to Equalized Valu'!$G$43:$G$52</c:f>
              <c:numCache>
                <c:formatCode>_(* #,##0_);_(* \(#,##0\);_(* "-"??_);_(@_)</c:formatCode>
                <c:ptCount val="10"/>
                <c:pt idx="0">
                  <c:v>2353.8429000000001</c:v>
                </c:pt>
                <c:pt idx="1">
                  <c:v>2368.6685000000002</c:v>
                </c:pt>
                <c:pt idx="2">
                  <c:v>2413.4888999999998</c:v>
                </c:pt>
                <c:pt idx="3">
                  <c:v>2566.1839</c:v>
                </c:pt>
                <c:pt idx="4">
                  <c:v>2772.2458000000001</c:v>
                </c:pt>
                <c:pt idx="5">
                  <c:v>2984.7076999999999</c:v>
                </c:pt>
                <c:pt idx="6">
                  <c:v>3310.1116999999999</c:v>
                </c:pt>
                <c:pt idx="7">
                  <c:v>3634.0943000000002</c:v>
                </c:pt>
                <c:pt idx="8">
                  <c:v>3864.1289000000002</c:v>
                </c:pt>
                <c:pt idx="9">
                  <c:v>4176.1309000000001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9-47C0-8C4C-9106B6F41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1697816"/>
        <c:axId val="701698472"/>
      </c:barChart>
      <c:catAx>
        <c:axId val="70169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698472"/>
        <c:crosses val="autoZero"/>
        <c:auto val="1"/>
        <c:lblAlgn val="ctr"/>
        <c:lblOffset val="100"/>
        <c:noMultiLvlLbl val="0"/>
      </c:catAx>
      <c:valAx>
        <c:axId val="70169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697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38888888888889"/>
          <c:y val="0.24981189851268595"/>
          <c:w val="0.89861111111111114"/>
          <c:h val="0.7501881014873140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869379339180992E-2"/>
          <c:y val="0.16249333683172407"/>
          <c:w val="0.9272341209047249"/>
          <c:h val="0.7917714619504169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B69-40C5-B78E-9F344488B706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B69-40C5-B78E-9F344488B7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B69-40C5-B78E-9F344488B7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B69-40C5-B78E-9F344488B7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B69-40C5-B78E-9F344488B7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B69-40C5-B78E-9F344488B706}"/>
              </c:ext>
            </c:extLst>
          </c:dPt>
          <c:dLbls>
            <c:dLbl>
              <c:idx val="2"/>
              <c:layout>
                <c:manualLayout>
                  <c:x val="-0.18679296206678855"/>
                  <c:y val="5.892275414013132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69-40C5-B78E-9F344488B706}"/>
                </c:ext>
              </c:extLst>
            </c:dLbl>
            <c:dLbl>
              <c:idx val="4"/>
              <c:layout>
                <c:manualLayout>
                  <c:x val="-5.0522256146553106E-3"/>
                  <c:y val="-7.00657054749449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69-40C5-B78E-9F344488B706}"/>
                </c:ext>
              </c:extLst>
            </c:dLbl>
            <c:dLbl>
              <c:idx val="5"/>
              <c:layout>
                <c:manualLayout>
                  <c:x val="0.1394715595615483"/>
                  <c:y val="-2.249946707583311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69-40C5-B78E-9F344488B7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'Ratio of Debt to Equalized Valu'!$F$60:$F$65</c:f>
              <c:strCache>
                <c:ptCount val="6"/>
                <c:pt idx="0">
                  <c:v>Residential</c:v>
                </c:pt>
                <c:pt idx="1">
                  <c:v>Commercial</c:v>
                </c:pt>
                <c:pt idx="2">
                  <c:v>Manufacturing</c:v>
                </c:pt>
                <c:pt idx="3">
                  <c:v>Personal Property</c:v>
                </c:pt>
                <c:pt idx="4">
                  <c:v>Agricultural</c:v>
                </c:pt>
                <c:pt idx="5">
                  <c:v>Other</c:v>
                </c:pt>
              </c:strCache>
            </c:strRef>
          </c:cat>
          <c:val>
            <c:numRef>
              <c:f>'Ratio of Debt to Equalized Valu'!$G$60:$G$65</c:f>
              <c:numCache>
                <c:formatCode>0.00%</c:formatCode>
                <c:ptCount val="6"/>
                <c:pt idx="0">
                  <c:v>0.68330999999999997</c:v>
                </c:pt>
                <c:pt idx="1">
                  <c:v>0.28655000000000003</c:v>
                </c:pt>
                <c:pt idx="2">
                  <c:v>1.8319999999999999E-2</c:v>
                </c:pt>
                <c:pt idx="3">
                  <c:v>1.1610000000000001E-2</c:v>
                </c:pt>
                <c:pt idx="4">
                  <c:v>3.0000000000000001E-5</c:v>
                </c:pt>
                <c:pt idx="5">
                  <c:v>1.7000000000000001E-4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B69-40C5-B78E-9F344488B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4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8840"/>
            <a:ext cx="12192000" cy="134159"/>
          </a:xfrm>
          <a:prstGeom prst="rect">
            <a:avLst/>
          </a:prstGeom>
        </p:spPr>
      </p:pic>
      <p:pic>
        <p:nvPicPr>
          <p:cNvPr id="8" name="Picture 7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256" y="222020"/>
            <a:ext cx="2751455" cy="72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" y="6204775"/>
            <a:ext cx="12192000" cy="1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8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94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4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4867"/>
            <a:ext cx="12192000" cy="1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2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20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1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8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9B798-759A-4095-809C-E498F4A4D465}" type="datetimeFigureOut">
              <a:rPr lang="en-US" smtClean="0"/>
              <a:t>07/07/2022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3C4C5-5791-42B3-B693-093E53F3311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6812"/>
            <a:ext cx="12192000" cy="1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1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0435"/>
            <a:ext cx="12192000" cy="134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DF771F-3F7D-A6EB-3B01-E258652F1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B07007-DBC4-10E0-E165-EF32140EB41C}"/>
              </a:ext>
            </a:extLst>
          </p:cNvPr>
          <p:cNvSpPr txBox="1"/>
          <p:nvPr/>
        </p:nvSpPr>
        <p:spPr>
          <a:xfrm>
            <a:off x="5330092" y="151075"/>
            <a:ext cx="6663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Presentation to Moody’s Investors Service</a:t>
            </a:r>
          </a:p>
          <a:p>
            <a:pPr algn="r"/>
            <a:r>
              <a:rPr lang="en-US" sz="2800" dirty="0"/>
              <a:t>July 7, 2022</a:t>
            </a:r>
            <a:endParaRPr lang="en-US" sz="2400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3945703-76BD-53A3-68AE-7CC5D6926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35" y="5570477"/>
            <a:ext cx="4889328" cy="128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00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List of Attendees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09C6251-AF9C-FD44-2C3F-59E0528D8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38" y="1690688"/>
            <a:ext cx="10515600" cy="39941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1" u="sng" dirty="0"/>
              <a:t>City of Sun Prairie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Aaron Oppenheimer, City Administrator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Kristin Vander Kooi, Finance Director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Rose Schulze, Finance Manager SPU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Taylor Brown, Economic Development Director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u="sng" dirty="0"/>
              <a:t>Ehlers Public Finance Advisors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Todd Taves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Jon Cameron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u="sng" dirty="0"/>
              <a:t>Moody’s Investors Service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Amy Hellmann</a:t>
            </a:r>
          </a:p>
        </p:txBody>
      </p:sp>
    </p:spTree>
    <p:extLst>
      <p:ext uri="{BB962C8B-B14F-4D97-AF65-F5344CB8AC3E}">
        <p14:creationId xmlns:p14="http://schemas.microsoft.com/office/powerpoint/2010/main" val="419745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Community Background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Economic Advantages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Largest E</a:t>
            </a:r>
            <a:r>
              <a:rPr lang="en-US" dirty="0"/>
              <a:t>mployers and Taxpayers</a:t>
            </a:r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Historical Population and Tax Base Growth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Community Development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Financing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Future Debt Forecast</a:t>
            </a:r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Effects of COVID-19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City Financials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34D242-A8E3-4C46-E869-8457F2B5E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827" y="1587668"/>
            <a:ext cx="3475021" cy="412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7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 Background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264" y="1825625"/>
            <a:ext cx="4537494" cy="4351338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Located in Dane County (</a:t>
            </a:r>
            <a:r>
              <a:rPr lang="en-US" sz="2600" dirty="0" err="1"/>
              <a:t>Aaa</a:t>
            </a:r>
            <a:r>
              <a:rPr lang="en-US" sz="2600" dirty="0"/>
              <a:t>), adjacent to the City of Madison (</a:t>
            </a:r>
            <a:r>
              <a:rPr lang="en-US" sz="2600" dirty="0" err="1"/>
              <a:t>Aaa</a:t>
            </a:r>
            <a:r>
              <a:rPr lang="en-US" sz="26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Approximately 13.1 square miles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One of the fastest growing cities in Wisconsin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Population estimate of 36,394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600" dirty="0"/>
              <a:t>January 1, 2021 Equalized Value of $4,176,130,900 (TID IN)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8E8F1E-08EA-C750-E623-280834CA3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79" y="1666084"/>
            <a:ext cx="6109816" cy="422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5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F918-7446-1AE5-225F-BDAD5CF1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Economic Advantages</a:t>
            </a:r>
            <a:br>
              <a:rPr lang="en-US" sz="4400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963-82D3-04D9-1BDF-39089767D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489"/>
            <a:ext cx="5176706" cy="38821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/>
              <a:t>Highly Desirable Dane County Location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10 miles to the Dane County Regional Airport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155 miles to Chicago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75 miles to Milwaukee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255 miles to the Twin Cities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I-90, I-94, and STH 151 provide convenient access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University of Wisconsin- Madison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Express bus service</a:t>
            </a:r>
          </a:p>
          <a:p>
            <a:pPr marL="635508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Sun Prairie Area School District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1AAF6-B278-7606-559D-BD870F8C05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8860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FACB-0C5E-D754-B42F-18184EBC2518}"/>
              </a:ext>
            </a:extLst>
          </p:cNvPr>
          <p:cNvSpPr txBox="1"/>
          <p:nvPr/>
        </p:nvSpPr>
        <p:spPr>
          <a:xfrm>
            <a:off x="6343630" y="1690688"/>
            <a:ext cx="5170459" cy="3825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Unemployment Rate (12/21 and 5/22)</a:t>
            </a:r>
            <a:endParaRPr lang="en-US" sz="1800" b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City of Sun Prairie  3.3%/2.3%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State of Wisconsin  3.8%/2.9%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United States  5.3%/3.4%</a:t>
            </a:r>
          </a:p>
          <a:p>
            <a:pPr algn="ctr"/>
            <a:r>
              <a:rPr lang="en-US" sz="2400" b="1" dirty="0"/>
              <a:t>Per Return AGI (2021)</a:t>
            </a:r>
            <a:endParaRPr lang="en-US" sz="1800" b="1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City of Sun Prairie  $39,514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Dane County  $44,687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State of Wisconsin  $34,913</a:t>
            </a:r>
          </a:p>
        </p:txBody>
      </p:sp>
    </p:spTree>
    <p:extLst>
      <p:ext uri="{BB962C8B-B14F-4D97-AF65-F5344CB8AC3E}">
        <p14:creationId xmlns:p14="http://schemas.microsoft.com/office/powerpoint/2010/main" val="305632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F918-7446-1AE5-225F-BDAD5CF1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Largest Employers</a:t>
            </a:r>
            <a:br>
              <a:rPr lang="en-US" sz="4400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1AAF6-B278-7606-559D-BD870F8C05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8860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FACB-0C5E-D754-B42F-18184EBC2518}"/>
              </a:ext>
            </a:extLst>
          </p:cNvPr>
          <p:cNvSpPr txBox="1"/>
          <p:nvPr/>
        </p:nvSpPr>
        <p:spPr>
          <a:xfrm>
            <a:off x="931654" y="1690688"/>
            <a:ext cx="10343071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Many major employers have undergone physical expansions or renovations as responses to growing needs.</a:t>
            </a:r>
            <a:endParaRPr lang="en-US" sz="18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/>
              <a:t>Royle</a:t>
            </a:r>
            <a:r>
              <a:rPr lang="en-US" sz="2200" dirty="0"/>
              <a:t> Printing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Axim Geospatial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Milwaukee Tool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City of Sun Prairie added 8 new employees in 2022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Sun Prairie School District projects increase in student enrollment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Sun Prairie School District, City of Sun Prairie, and Sun Prairie Chamber of Commerce continue to build a joint relationship to help aid businesses in filling the pipeline from students to employees.</a:t>
            </a:r>
          </a:p>
        </p:txBody>
      </p:sp>
    </p:spTree>
    <p:extLst>
      <p:ext uri="{BB962C8B-B14F-4D97-AF65-F5344CB8AC3E}">
        <p14:creationId xmlns:p14="http://schemas.microsoft.com/office/powerpoint/2010/main" val="3176344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F918-7446-1AE5-225F-BDAD5CF1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Largest Taxpayers</a:t>
            </a:r>
            <a:br>
              <a:rPr lang="en-US" sz="4400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1AAF6-B278-7606-559D-BD870F8C05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8860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6FACB-0C5E-D754-B42F-18184EBC2518}"/>
              </a:ext>
            </a:extLst>
          </p:cNvPr>
          <p:cNvSpPr txBox="1"/>
          <p:nvPr/>
        </p:nvSpPr>
        <p:spPr>
          <a:xfrm>
            <a:off x="931654" y="1690688"/>
            <a:ext cx="1034307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Hilton Garden Inn (Iowa Machine Shed) dropped out of the top 5 taxpayers due to a 2020 appeal/settlement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Two apartment owners entered the top ten taxpayers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/>
              <a:t>Tallamore</a:t>
            </a:r>
            <a:r>
              <a:rPr lang="en-US" sz="2400" dirty="0"/>
              <a:t> Senior Living (new construction) enters top 15 taxpayers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No significant change to top two taxpayers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err="1"/>
              <a:t>Fedler</a:t>
            </a:r>
            <a:r>
              <a:rPr lang="en-US" sz="2400" dirty="0"/>
              <a:t>/Connery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/>
              <a:t>General Casualty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Only excessive assessment claim outstanding is Walmart</a:t>
            </a:r>
          </a:p>
        </p:txBody>
      </p:sp>
    </p:spTree>
    <p:extLst>
      <p:ext uri="{BB962C8B-B14F-4D97-AF65-F5344CB8AC3E}">
        <p14:creationId xmlns:p14="http://schemas.microsoft.com/office/powerpoint/2010/main" val="3259671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Historical Population Growth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0872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Population increased 22.0% between 2012 and 2021.  From 29,840 to 36,394.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Average annual population increase since 2012 has been 696.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Annual population growth of 800-1,000 persons per year projected.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Growing at a pace to reach 50,000 by 2030.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E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080701"/>
              </p:ext>
            </p:extLst>
          </p:nvPr>
        </p:nvGraphicFramePr>
        <p:xfrm>
          <a:off x="6418487" y="1921232"/>
          <a:ext cx="4797104" cy="348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9975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Historical Tax Base Growth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326" y="2095404"/>
            <a:ext cx="5050872" cy="26671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Equalized value increased 75.50% between 2012 and 2021.  From $2.354 billion to $4.176 billion.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Projected growth in Equalized Value of 1.31% annually.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840105"/>
              </p:ext>
            </p:extLst>
          </p:nvPr>
        </p:nvGraphicFramePr>
        <p:xfrm>
          <a:off x="838199" y="1616638"/>
          <a:ext cx="5003476" cy="3624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6748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Tax Base Growth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98" y="1803633"/>
            <a:ext cx="10515600" cy="38589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Real Estate values increased $310 million (8.12%) in 2021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6.2% increase due to appreciation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3.0% increase due to residential improved new construction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Commercial improved new construction increased 4.8%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Increase of 7.2% due to an improved commercial correction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Without the correction, overall increase would have been 6.52%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26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2817"/>
            <a:ext cx="10515600" cy="1009651"/>
          </a:xfrm>
        </p:spPr>
        <p:txBody>
          <a:bodyPr/>
          <a:lstStyle/>
          <a:p>
            <a:r>
              <a:rPr lang="en-US" b="1" dirty="0"/>
              <a:t>Equalized Value by Property Class (2021)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B1B0775-C377-D173-A517-830E4E301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7482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B1B0775-C377-D173-A517-830E4E301B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202543"/>
              </p:ext>
            </p:extLst>
          </p:nvPr>
        </p:nvGraphicFramePr>
        <p:xfrm>
          <a:off x="1687901" y="1534974"/>
          <a:ext cx="8982974" cy="4581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3703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 Development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742" y="1690687"/>
            <a:ext cx="9917455" cy="402862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Sun Prairie Strategic Work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Central Main Street Corridor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Comprehensive Plan (updated 2019)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Parks and Open Space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Sun Prairie Stronger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10-Year Capital Improvement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5-Year Financial Management Plan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Creation and Expansion of Tax Incremental Districts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New Residential and Commercial Development Areas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8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 Development </a:t>
            </a:r>
            <a:r>
              <a:rPr lang="en-US" sz="3200" b="1" dirty="0"/>
              <a:t>(cont.)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742" y="1690687"/>
            <a:ext cx="9917455" cy="40286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u="sng" dirty="0"/>
              <a:t>Residential Development Areas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Smith’s Crossing- multiple phases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Meadow Crossing- multiple phases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West Prairie Village- multiple phases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Multi-family apartment complexes (</a:t>
            </a:r>
            <a:r>
              <a:rPr lang="en-US" sz="2800" dirty="0" err="1"/>
              <a:t>Roers</a:t>
            </a:r>
            <a:r>
              <a:rPr lang="en-US" sz="2800" dirty="0"/>
              <a:t>, Gorman, Cascade, Landing)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Mixed-use buildings which accommodate a variety of housing types as well as commercial/retail areas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67</a:t>
            </a:r>
            <a:r>
              <a:rPr lang="en-US" sz="2800" dirty="0"/>
              <a:t> One/Two Family Home permits issues through June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 Development </a:t>
            </a:r>
            <a:r>
              <a:rPr lang="en-US" sz="3200" b="1" dirty="0"/>
              <a:t>(cont.)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053" y="1690688"/>
            <a:ext cx="9917455" cy="42441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u="sng" dirty="0"/>
              <a:t>Commercial Development Areas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Park 151 construction of Commerce III and Commerce IV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3600" dirty="0"/>
              <a:t>Tenants to be Trachte &amp; Milwaukee Tool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Second Culvers at Ironwood/Hwy 19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Prairie Lakes fringe development of smaller buildings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 err="1"/>
              <a:t>Quarra</a:t>
            </a:r>
            <a:r>
              <a:rPr lang="en-US" sz="3600" dirty="0"/>
              <a:t> Stone to start construction on world headquarters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Downtown redevelopment complete for Glass Nickle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Plans approved for </a:t>
            </a:r>
            <a:r>
              <a:rPr lang="en-US" sz="3600" dirty="0" err="1"/>
              <a:t>Lokre</a:t>
            </a:r>
            <a:r>
              <a:rPr lang="en-US" sz="3600" dirty="0"/>
              <a:t> development with commercial and multifamily units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600" dirty="0"/>
              <a:t>Construction of the second high school is nearing completion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561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F918-7446-1AE5-225F-BDAD5CF1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025"/>
            <a:ext cx="10515600" cy="1325563"/>
          </a:xfrm>
        </p:spPr>
        <p:txBody>
          <a:bodyPr/>
          <a:lstStyle/>
          <a:p>
            <a:r>
              <a:rPr lang="en-US" b="1" dirty="0"/>
              <a:t>2022 Financing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1AAF6-B278-7606-559D-BD870F8C05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8860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62EA2AB-9880-73CB-2AD4-9E36D2A54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0233" y="1089660"/>
            <a:ext cx="9629179" cy="49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19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F918-7446-1AE5-225F-BDAD5CF1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025"/>
            <a:ext cx="10515600" cy="1325563"/>
          </a:xfrm>
        </p:spPr>
        <p:txBody>
          <a:bodyPr/>
          <a:lstStyle/>
          <a:p>
            <a:r>
              <a:rPr lang="en-US" b="1" dirty="0"/>
              <a:t>Future Debt Forecast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1AAF6-B278-7606-559D-BD870F8C05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28860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48FC32-F3A9-6758-E322-CF9F65EC3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City is anticipating to borrow $1,803,335 from the State Trust Fund Loan Program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$1,675,335 for TID 12 infrastructure and incentive related a TIF agreement with </a:t>
            </a:r>
            <a:r>
              <a:rPr lang="en-US" dirty="0" err="1"/>
              <a:t>Quarra</a:t>
            </a:r>
            <a:r>
              <a:rPr lang="en-US" dirty="0"/>
              <a:t> Stone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$128,000 for TID 13 incentive related to a TIF agreement with Park 151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No other future borrowing within the next 12 months</a:t>
            </a:r>
          </a:p>
        </p:txBody>
      </p:sp>
    </p:spTree>
    <p:extLst>
      <p:ext uri="{BB962C8B-B14F-4D97-AF65-F5344CB8AC3E}">
        <p14:creationId xmlns:p14="http://schemas.microsoft.com/office/powerpoint/2010/main" val="2936954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Effects of COVID-19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664" y="1690599"/>
            <a:ext cx="4804913" cy="3795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u="sng" dirty="0"/>
              <a:t>2020:</a:t>
            </a: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Reduction of revenues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Vacancy, Contractual, and Program Savings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Reduction of Training Budgets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Emergency Small Business Loan Fund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City Tourism grants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FD3CF95-FE3C-A1E0-7F34-6EC6FA591D51}"/>
              </a:ext>
            </a:extLst>
          </p:cNvPr>
          <p:cNvSpPr txBox="1">
            <a:spLocks/>
          </p:cNvSpPr>
          <p:nvPr/>
        </p:nvSpPr>
        <p:spPr>
          <a:xfrm>
            <a:off x="6386423" y="1690598"/>
            <a:ext cx="4804913" cy="37958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b="1" u="sng" dirty="0"/>
              <a:t>2021:</a:t>
            </a: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Kept expenditures level with 2020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Budgeted decrease in investment income and public accommodation tax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Funded all vacant positions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No use of fund balance to balance budget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17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Effects of COVID-19 </a:t>
            </a:r>
            <a:r>
              <a:rPr lang="en-US" sz="3200" b="1" dirty="0"/>
              <a:t>(cont.)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664" y="1690599"/>
            <a:ext cx="4804913" cy="37958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u="sng" dirty="0"/>
              <a:t>2022:</a:t>
            </a:r>
            <a:endParaRPr lang="en-US" sz="2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Continued reduction in investment income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All other revenues back to pre-COVID levels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Developed plan for use of ARPA funds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City buildings open to the public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No direct impacts on the local economy and tax base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8A254A-7692-4974-EB97-35B75E69D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5" y="1926595"/>
            <a:ext cx="5055279" cy="33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2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2021 Audit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Revenues greater than budget by $248,228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Licenses and Permits surplus of $253,506 due mainly to increased development within the City.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Public Charges for Services surplus of $156,029 primarily due to increase ambulance fee revenue.  This was offset by a decrease in Family Aquatic Center revenue from decreased attendance and the concession stand not opening in 2021.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Investment Income deficit of $95,072 due to continued decreasing interest rates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4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2021 Audit </a:t>
            </a:r>
            <a:r>
              <a:rPr lang="en-US" sz="3200" b="1" dirty="0"/>
              <a:t>(cont.)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Expenses less than budget by $1,110,913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Police Department surplus of $264,845 due to retirements and change of career vacancies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General Government Operations surplus of $481,037 primarily due to vacancy savings and unspent contingency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Public Works Department surplus of $165,423 due to savings in roadway salt from a mild winter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Culture, Recreation, and Education surplus of $95,370 primarily due to not opening the concession stand at the Family Aquatic Center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Conservation and Development surplus of $142,527 due to change of career vacancies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8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Fund Balance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Total General Fund Balance: $13.7 million </a:t>
            </a:r>
            <a:r>
              <a:rPr lang="en-US" sz="2400" dirty="0"/>
              <a:t>(net increase of $150,800)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Non-spendable fund balance $3.4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Restricted fund balance $.7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Assigned fund balance $3.7 million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Unassigned fund balance $5.8 million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Unassigned fund balance 23.6% of prior year general fund revenue budget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Fund balance policy: 16%-20% of prior year general fund revenues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Creating a plan to bring fund balance back into policy</a:t>
            </a:r>
          </a:p>
        </p:txBody>
      </p:sp>
    </p:spTree>
    <p:extLst>
      <p:ext uri="{BB962C8B-B14F-4D97-AF65-F5344CB8AC3E}">
        <p14:creationId xmlns:p14="http://schemas.microsoft.com/office/powerpoint/2010/main" val="348269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TID Advances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TID 8 currently has an advance of $875,000.  This is a decrease of $987,000 from 2020.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TID 11 currently has an advance of $15,705.  This is a decrease of $173,279 from 2020.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TID 12 currently has an advance of $766,538.  This is an increase of $313,874 from 2020.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TID 13 currently has an advance of $590,228.  This is a decrease of $294,979 from 2020.</a:t>
            </a:r>
          </a:p>
        </p:txBody>
      </p:sp>
    </p:spTree>
    <p:extLst>
      <p:ext uri="{BB962C8B-B14F-4D97-AF65-F5344CB8AC3E}">
        <p14:creationId xmlns:p14="http://schemas.microsoft.com/office/powerpoint/2010/main" val="1884432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2022 Budget: General Fund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Planned breaking of expenditure restraint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Brought Library and Recreation funds back into the General Fund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Flow through of budgeted ARPA funds into the General Fund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Grant Administrator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Equity Audit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Police Department Social Worker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Flow through of Expenditure Restraint grant monies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$935,018 of fund balance applied. Increase over 2021 due to: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$115,000 IT Replacement Fund to Capital Projects Fund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$324,700 Library fund balance for capital campaign and IT replacement needs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$40,000 Building Maintenance fund balance for tables and chairs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428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D024-7783-5900-48A5-C5B157C6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Enterprise Funds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21225-02C0-EBAF-94D3-6D41F8472C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62" y="365125"/>
            <a:ext cx="2751455" cy="72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CC05-74F4-9057-7E0D-289ECF48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10652308" cy="424419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Public charges for services continues to be leading source of revenue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All utilities realized an increase in net position, primarily due to the development within the City.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Rate Increases: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Water  December 31, 2021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Electric  October 1, 2019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Wastewater  January 1, 2022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Stormwater  February 25, 2020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Stormwater and Wastewater rate cases are conducted every 2-3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Sun Prairie Utilities Commission provides approval to apply for rate increases to the PSC</a:t>
            </a:r>
          </a:p>
        </p:txBody>
      </p:sp>
    </p:spTree>
    <p:extLst>
      <p:ext uri="{BB962C8B-B14F-4D97-AF65-F5344CB8AC3E}">
        <p14:creationId xmlns:p14="http://schemas.microsoft.com/office/powerpoint/2010/main" val="3886362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09AF39-68F4-6015-3381-EFA8A35C8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8CC9EE4-08DD-F82C-2156-85E8A087EE29}"/>
              </a:ext>
            </a:extLst>
          </p:cNvPr>
          <p:cNvSpPr txBox="1">
            <a:spLocks/>
          </p:cNvSpPr>
          <p:nvPr/>
        </p:nvSpPr>
        <p:spPr>
          <a:xfrm>
            <a:off x="759746" y="320346"/>
            <a:ext cx="9720072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0" kern="1200" cap="none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95CDBA-3A17-B2AD-E957-8471D072BF53}"/>
              </a:ext>
            </a:extLst>
          </p:cNvPr>
          <p:cNvSpPr txBox="1">
            <a:spLocks/>
          </p:cNvSpPr>
          <p:nvPr/>
        </p:nvSpPr>
        <p:spPr>
          <a:xfrm>
            <a:off x="1426373" y="2526360"/>
            <a:ext cx="10542192" cy="4721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Significant and Sustainable Community Growth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Investment in Community Planning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Sound Financial Management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278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ADC4"/>
      </a:accent1>
      <a:accent2>
        <a:srgbClr val="EA4534"/>
      </a:accent2>
      <a:accent3>
        <a:srgbClr val="BCE169"/>
      </a:accent3>
      <a:accent4>
        <a:srgbClr val="FFC000"/>
      </a:accent4>
      <a:accent5>
        <a:srgbClr val="B751B2"/>
      </a:accent5>
      <a:accent6>
        <a:srgbClr val="60289E"/>
      </a:accent6>
      <a:hlink>
        <a:srgbClr val="00B0F0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</TotalTime>
  <Words>1383</Words>
  <Application>Microsoft Office PowerPoint</Application>
  <PresentationFormat>Widescreen</PresentationFormat>
  <Paragraphs>199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PowerPoint Presentation</vt:lpstr>
      <vt:lpstr>List of Attendees</vt:lpstr>
      <vt:lpstr>Agenda</vt:lpstr>
      <vt:lpstr>Community Background</vt:lpstr>
      <vt:lpstr> Economic Advantages </vt:lpstr>
      <vt:lpstr> Largest Employers </vt:lpstr>
      <vt:lpstr> Largest Taxpayers </vt:lpstr>
      <vt:lpstr>Historical Population Growth</vt:lpstr>
      <vt:lpstr>Historical Tax Base Growth</vt:lpstr>
      <vt:lpstr>Tax Base Growth</vt:lpstr>
      <vt:lpstr>Equalized Value by Property Class (2021)</vt:lpstr>
      <vt:lpstr>Community Development</vt:lpstr>
      <vt:lpstr>Community Development (cont.)</vt:lpstr>
      <vt:lpstr>Community Development (cont.)</vt:lpstr>
      <vt:lpstr>2022 Financing Plan</vt:lpstr>
      <vt:lpstr>Future Debt Forecast</vt:lpstr>
      <vt:lpstr>Effects of COVID-19</vt:lpstr>
      <vt:lpstr>Effects of COVID-19 (cont.)</vt:lpstr>
      <vt:lpstr>2021 Audit</vt:lpstr>
      <vt:lpstr>2021 Audit (cont.)</vt:lpstr>
      <vt:lpstr>Fund Balance</vt:lpstr>
      <vt:lpstr>TID Advances</vt:lpstr>
      <vt:lpstr>2022 Budget: General Fund</vt:lpstr>
      <vt:lpstr>Enterprise Funds</vt:lpstr>
      <vt:lpstr>PowerPoint Presentation</vt:lpstr>
    </vt:vector>
  </TitlesOfParts>
  <Company>City of Sun Prairie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Connie DeKemper</dc:creator>
  <cp:lastModifiedBy>Kristin Vander Kooi</cp:lastModifiedBy>
  <cp:revision>92</cp:revision>
  <cp:lastPrinted>2022-07-07T17:33:30Z</cp:lastPrinted>
  <dcterms:created xsi:type="dcterms:W3CDTF">2021-05-23T14:58:31Z</dcterms:created>
  <dcterms:modified xsi:type="dcterms:W3CDTF">2022-07-07T19:03:50Z</dcterms:modified>
</cp:coreProperties>
</file>